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9363075" cy="7077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p:cViewPr varScale="1">
        <p:scale>
          <a:sx n="81" d="100"/>
          <a:sy n="81" d="100"/>
        </p:scale>
        <p:origin x="11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Source: BLS</c:v>
                </c:pt>
              </c:strCache>
            </c:strRef>
          </c:tx>
          <c:spPr>
            <a:solidFill>
              <a:schemeClr val="accent1"/>
            </a:solidFill>
            <a:ln>
              <a:noFill/>
            </a:ln>
            <a:effectLst/>
          </c:spPr>
          <c:invertIfNegative val="0"/>
          <c:dPt>
            <c:idx val="16"/>
            <c:invertIfNegative val="0"/>
            <c:bubble3D val="0"/>
            <c:spPr>
              <a:solidFill>
                <a:srgbClr val="FF0000"/>
              </a:solidFill>
              <a:ln>
                <a:noFill/>
              </a:ln>
              <a:effectLst/>
            </c:spPr>
          </c:dPt>
          <c:cat>
            <c:strRef>
              <c:f>Sheet1!$A$2:$A$22</c:f>
              <c:strCache>
                <c:ptCount val="21"/>
                <c:pt idx="0">
                  <c:v>15-Jan</c:v>
                </c:pt>
                <c:pt idx="1">
                  <c:v>Feb</c:v>
                </c:pt>
                <c:pt idx="2">
                  <c:v>March</c:v>
                </c:pt>
                <c:pt idx="3">
                  <c:v>April</c:v>
                </c:pt>
                <c:pt idx="4">
                  <c:v>May</c:v>
                </c:pt>
                <c:pt idx="5">
                  <c:v>June</c:v>
                </c:pt>
                <c:pt idx="6">
                  <c:v>July</c:v>
                </c:pt>
                <c:pt idx="7">
                  <c:v>Aug</c:v>
                </c:pt>
                <c:pt idx="8">
                  <c:v> Sept.</c:v>
                </c:pt>
                <c:pt idx="9">
                  <c:v>Oct.</c:v>
                </c:pt>
                <c:pt idx="10">
                  <c:v>Nov</c:v>
                </c:pt>
                <c:pt idx="11">
                  <c:v>Dec</c:v>
                </c:pt>
                <c:pt idx="12">
                  <c:v>16-Jan</c:v>
                </c:pt>
                <c:pt idx="13">
                  <c:v>Feb</c:v>
                </c:pt>
                <c:pt idx="14">
                  <c:v>March</c:v>
                </c:pt>
                <c:pt idx="15">
                  <c:v>April</c:v>
                </c:pt>
                <c:pt idx="16">
                  <c:v>May</c:v>
                </c:pt>
                <c:pt idx="17">
                  <c:v>June</c:v>
                </c:pt>
                <c:pt idx="18">
                  <c:v>July</c:v>
                </c:pt>
                <c:pt idx="19">
                  <c:v>August</c:v>
                </c:pt>
                <c:pt idx="20">
                  <c:v>September</c:v>
                </c:pt>
              </c:strCache>
            </c:strRef>
          </c:cat>
          <c:val>
            <c:numRef>
              <c:f>Sheet1!$B$2:$B$22</c:f>
              <c:numCache>
                <c:formatCode>General</c:formatCode>
                <c:ptCount val="21"/>
                <c:pt idx="0">
                  <c:v>221000</c:v>
                </c:pt>
                <c:pt idx="1">
                  <c:v>265000</c:v>
                </c:pt>
                <c:pt idx="2">
                  <c:v>84000</c:v>
                </c:pt>
                <c:pt idx="3">
                  <c:v>251000</c:v>
                </c:pt>
                <c:pt idx="4">
                  <c:v>273000</c:v>
                </c:pt>
                <c:pt idx="5">
                  <c:v>228000</c:v>
                </c:pt>
                <c:pt idx="6">
                  <c:v>277000</c:v>
                </c:pt>
                <c:pt idx="7">
                  <c:v>150000</c:v>
                </c:pt>
                <c:pt idx="8">
                  <c:v>149000</c:v>
                </c:pt>
                <c:pt idx="9">
                  <c:v>295000</c:v>
                </c:pt>
                <c:pt idx="10">
                  <c:v>280000</c:v>
                </c:pt>
                <c:pt idx="11">
                  <c:v>271000</c:v>
                </c:pt>
                <c:pt idx="12">
                  <c:v>168000</c:v>
                </c:pt>
                <c:pt idx="13">
                  <c:v>233000</c:v>
                </c:pt>
                <c:pt idx="14" formatCode="#,##0">
                  <c:v>186000</c:v>
                </c:pt>
                <c:pt idx="15">
                  <c:v>144000</c:v>
                </c:pt>
                <c:pt idx="16" formatCode="#,##0">
                  <c:v>11000</c:v>
                </c:pt>
                <c:pt idx="17">
                  <c:v>271000</c:v>
                </c:pt>
                <c:pt idx="18">
                  <c:v>252000</c:v>
                </c:pt>
                <c:pt idx="19">
                  <c:v>167000</c:v>
                </c:pt>
                <c:pt idx="20">
                  <c:v>156000</c:v>
                </c:pt>
              </c:numCache>
            </c:numRef>
          </c:val>
        </c:ser>
        <c:dLbls>
          <c:showLegendKey val="0"/>
          <c:showVal val="0"/>
          <c:showCatName val="0"/>
          <c:showSerName val="0"/>
          <c:showPercent val="0"/>
          <c:showBubbleSize val="0"/>
        </c:dLbls>
        <c:gapWidth val="219"/>
        <c:overlap val="-27"/>
        <c:axId val="208079488"/>
        <c:axId val="208077528"/>
      </c:barChart>
      <c:catAx>
        <c:axId val="20807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077528"/>
        <c:crosses val="autoZero"/>
        <c:auto val="1"/>
        <c:lblAlgn val="ctr"/>
        <c:lblOffset val="100"/>
        <c:noMultiLvlLbl val="0"/>
      </c:catAx>
      <c:valAx>
        <c:axId val="208077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079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Fed Funds</c:v>
                </c:pt>
              </c:strCache>
            </c:strRef>
          </c:tx>
          <c:spPr>
            <a:ln w="28575" cap="rnd">
              <a:solidFill>
                <a:schemeClr val="accent1"/>
              </a:solidFill>
              <a:round/>
            </a:ln>
            <a:effectLst/>
          </c:spPr>
          <c:marker>
            <c:symbol val="none"/>
          </c:marker>
          <c:cat>
            <c:strRef>
              <c:f>Sheet1!$A$2:$A$27</c:f>
              <c:strCache>
                <c:ptCount val="2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Dec.2015</c:v>
                </c:pt>
                <c:pt idx="16">
                  <c:v>January</c:v>
                </c:pt>
                <c:pt idx="17">
                  <c:v>Feb</c:v>
                </c:pt>
                <c:pt idx="18">
                  <c:v>March</c:v>
                </c:pt>
                <c:pt idx="19">
                  <c:v>April</c:v>
                </c:pt>
                <c:pt idx="20">
                  <c:v>May</c:v>
                </c:pt>
                <c:pt idx="21">
                  <c:v>June</c:v>
                </c:pt>
                <c:pt idx="22">
                  <c:v>July</c:v>
                </c:pt>
                <c:pt idx="23">
                  <c:v>Aug</c:v>
                </c:pt>
                <c:pt idx="24">
                  <c:v>Sept</c:v>
                </c:pt>
                <c:pt idx="25">
                  <c:v>October</c:v>
                </c:pt>
              </c:strCache>
            </c:strRef>
          </c:cat>
          <c:val>
            <c:numRef>
              <c:f>Sheet1!$B$2:$B$27</c:f>
              <c:numCache>
                <c:formatCode>General</c:formatCode>
                <c:ptCount val="26"/>
                <c:pt idx="0">
                  <c:v>6.24</c:v>
                </c:pt>
                <c:pt idx="1">
                  <c:v>3.88</c:v>
                </c:pt>
                <c:pt idx="2">
                  <c:v>1.67</c:v>
                </c:pt>
                <c:pt idx="3">
                  <c:v>1.1299999999999999</c:v>
                </c:pt>
                <c:pt idx="4">
                  <c:v>1.35</c:v>
                </c:pt>
                <c:pt idx="5">
                  <c:v>3.22</c:v>
                </c:pt>
                <c:pt idx="6">
                  <c:v>4.97</c:v>
                </c:pt>
                <c:pt idx="7">
                  <c:v>5.0199999999999996</c:v>
                </c:pt>
                <c:pt idx="8">
                  <c:v>1.92</c:v>
                </c:pt>
                <c:pt idx="9">
                  <c:v>0.16</c:v>
                </c:pt>
                <c:pt idx="10">
                  <c:v>0.18</c:v>
                </c:pt>
                <c:pt idx="11">
                  <c:v>0.1</c:v>
                </c:pt>
                <c:pt idx="12">
                  <c:v>0.14000000000000001</c:v>
                </c:pt>
                <c:pt idx="13">
                  <c:v>0.1</c:v>
                </c:pt>
                <c:pt idx="14">
                  <c:v>0.09</c:v>
                </c:pt>
                <c:pt idx="15">
                  <c:v>0.24</c:v>
                </c:pt>
                <c:pt idx="16">
                  <c:v>0.34</c:v>
                </c:pt>
                <c:pt idx="17">
                  <c:v>0.38</c:v>
                </c:pt>
                <c:pt idx="18">
                  <c:v>0.36</c:v>
                </c:pt>
                <c:pt idx="19">
                  <c:v>0.37</c:v>
                </c:pt>
                <c:pt idx="20">
                  <c:v>0.37</c:v>
                </c:pt>
                <c:pt idx="21">
                  <c:v>0.38</c:v>
                </c:pt>
                <c:pt idx="22">
                  <c:v>0.39</c:v>
                </c:pt>
                <c:pt idx="23">
                  <c:v>0.4</c:v>
                </c:pt>
                <c:pt idx="24">
                  <c:v>0.4</c:v>
                </c:pt>
                <c:pt idx="25">
                  <c:v>0.41</c:v>
                </c:pt>
              </c:numCache>
            </c:numRef>
          </c:val>
          <c:smooth val="0"/>
        </c:ser>
        <c:ser>
          <c:idx val="1"/>
          <c:order val="1"/>
          <c:tx>
            <c:strRef>
              <c:f>Sheet1!$C$1</c:f>
              <c:strCache>
                <c:ptCount val="1"/>
                <c:pt idx="0">
                  <c:v>10 Year</c:v>
                </c:pt>
              </c:strCache>
            </c:strRef>
          </c:tx>
          <c:spPr>
            <a:ln w="28575" cap="rnd">
              <a:solidFill>
                <a:schemeClr val="accent2"/>
              </a:solidFill>
              <a:round/>
            </a:ln>
            <a:effectLst/>
          </c:spPr>
          <c:marker>
            <c:symbol val="none"/>
          </c:marker>
          <c:cat>
            <c:strRef>
              <c:f>Sheet1!$A$2:$A$27</c:f>
              <c:strCache>
                <c:ptCount val="2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Dec.2015</c:v>
                </c:pt>
                <c:pt idx="16">
                  <c:v>January</c:v>
                </c:pt>
                <c:pt idx="17">
                  <c:v>Feb</c:v>
                </c:pt>
                <c:pt idx="18">
                  <c:v>March</c:v>
                </c:pt>
                <c:pt idx="19">
                  <c:v>April</c:v>
                </c:pt>
                <c:pt idx="20">
                  <c:v>May</c:v>
                </c:pt>
                <c:pt idx="21">
                  <c:v>June</c:v>
                </c:pt>
                <c:pt idx="22">
                  <c:v>July</c:v>
                </c:pt>
                <c:pt idx="23">
                  <c:v>Aug</c:v>
                </c:pt>
                <c:pt idx="24">
                  <c:v>Sept</c:v>
                </c:pt>
                <c:pt idx="25">
                  <c:v>October</c:v>
                </c:pt>
              </c:strCache>
            </c:strRef>
          </c:cat>
          <c:val>
            <c:numRef>
              <c:f>Sheet1!$C$2:$C$27</c:f>
              <c:numCache>
                <c:formatCode>General</c:formatCode>
                <c:ptCount val="26"/>
                <c:pt idx="0">
                  <c:v>6.03</c:v>
                </c:pt>
                <c:pt idx="1">
                  <c:v>5.0199999999999996</c:v>
                </c:pt>
                <c:pt idx="2">
                  <c:v>4.6100000000000003</c:v>
                </c:pt>
                <c:pt idx="3">
                  <c:v>4.01</c:v>
                </c:pt>
                <c:pt idx="4">
                  <c:v>4.2699999999999996</c:v>
                </c:pt>
                <c:pt idx="5">
                  <c:v>4.29</c:v>
                </c:pt>
                <c:pt idx="6">
                  <c:v>4.8</c:v>
                </c:pt>
                <c:pt idx="7">
                  <c:v>4.63</c:v>
                </c:pt>
                <c:pt idx="8">
                  <c:v>3.66</c:v>
                </c:pt>
                <c:pt idx="9">
                  <c:v>3.26</c:v>
                </c:pt>
                <c:pt idx="10">
                  <c:v>3.22</c:v>
                </c:pt>
                <c:pt idx="11">
                  <c:v>2.78</c:v>
                </c:pt>
                <c:pt idx="12">
                  <c:v>1.8</c:v>
                </c:pt>
                <c:pt idx="13">
                  <c:v>2.35</c:v>
                </c:pt>
                <c:pt idx="14">
                  <c:v>2.54</c:v>
                </c:pt>
                <c:pt idx="15">
                  <c:v>2.2400000000000002</c:v>
                </c:pt>
                <c:pt idx="16">
                  <c:v>2.09</c:v>
                </c:pt>
                <c:pt idx="17">
                  <c:v>1.78</c:v>
                </c:pt>
                <c:pt idx="18">
                  <c:v>1.89</c:v>
                </c:pt>
                <c:pt idx="19">
                  <c:v>1.84</c:v>
                </c:pt>
                <c:pt idx="20">
                  <c:v>1.76</c:v>
                </c:pt>
                <c:pt idx="21">
                  <c:v>1.64</c:v>
                </c:pt>
                <c:pt idx="22">
                  <c:v>1.39</c:v>
                </c:pt>
                <c:pt idx="23">
                  <c:v>1.56</c:v>
                </c:pt>
                <c:pt idx="24">
                  <c:v>1.58</c:v>
                </c:pt>
                <c:pt idx="25">
                  <c:v>1.75</c:v>
                </c:pt>
              </c:numCache>
            </c:numRef>
          </c:val>
          <c:smooth val="0"/>
        </c:ser>
        <c:dLbls>
          <c:showLegendKey val="0"/>
          <c:showVal val="0"/>
          <c:showCatName val="0"/>
          <c:showSerName val="0"/>
          <c:showPercent val="0"/>
          <c:showBubbleSize val="0"/>
        </c:dLbls>
        <c:smooth val="0"/>
        <c:axId val="208076744"/>
        <c:axId val="208075960"/>
      </c:lineChart>
      <c:catAx>
        <c:axId val="208076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075960"/>
        <c:crosses val="autoZero"/>
        <c:auto val="1"/>
        <c:lblAlgn val="ctr"/>
        <c:lblOffset val="100"/>
        <c:noMultiLvlLbl val="0"/>
      </c:catAx>
      <c:valAx>
        <c:axId val="208075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0767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565173964181575"/>
          <c:y val="5.2837606678977855E-2"/>
          <c:w val="0.86802954052887515"/>
          <c:h val="0.72134189372336754"/>
        </c:manualLayout>
      </c:layout>
      <c:lineChart>
        <c:grouping val="standard"/>
        <c:varyColors val="0"/>
        <c:ser>
          <c:idx val="0"/>
          <c:order val="0"/>
          <c:tx>
            <c:strRef>
              <c:f>Sheet1!$B$1</c:f>
              <c:strCache>
                <c:ptCount val="1"/>
                <c:pt idx="0">
                  <c:v>Wage and Salary Employment</c:v>
                </c:pt>
              </c:strCache>
            </c:strRef>
          </c:tx>
          <c:spPr>
            <a:ln w="76200" cmpd="sng">
              <a:solidFill>
                <a:srgbClr val="54A021"/>
              </a:solidFill>
            </a:ln>
          </c:spPr>
          <c:marker>
            <c:spPr>
              <a:solidFill>
                <a:srgbClr val="92D050"/>
              </a:solidFill>
              <a:ln>
                <a:solidFill>
                  <a:srgbClr val="54A021"/>
                </a:solidFill>
              </a:ln>
            </c:spPr>
          </c:marker>
          <c:cat>
            <c:strRef>
              <c:f>Sheet1!$A$2:$A$111</c:f>
              <c:strCache>
                <c:ptCount val="110"/>
                <c:pt idx="0">
                  <c:v>Aug-07</c:v>
                </c:pt>
                <c:pt idx="1">
                  <c:v>Sept</c:v>
                </c:pt>
                <c:pt idx="2">
                  <c:v>October</c:v>
                </c:pt>
                <c:pt idx="3">
                  <c:v>November</c:v>
                </c:pt>
                <c:pt idx="4">
                  <c:v>December</c:v>
                </c:pt>
                <c:pt idx="5">
                  <c:v>Jan-08</c:v>
                </c:pt>
                <c:pt idx="6">
                  <c:v>Feb</c:v>
                </c:pt>
                <c:pt idx="7">
                  <c:v>March</c:v>
                </c:pt>
                <c:pt idx="8">
                  <c:v>April</c:v>
                </c:pt>
                <c:pt idx="9">
                  <c:v>May</c:v>
                </c:pt>
                <c:pt idx="10">
                  <c:v>June</c:v>
                </c:pt>
                <c:pt idx="11">
                  <c:v>July</c:v>
                </c:pt>
                <c:pt idx="12">
                  <c:v> August</c:v>
                </c:pt>
                <c:pt idx="13">
                  <c:v>September</c:v>
                </c:pt>
                <c:pt idx="14">
                  <c:v>October</c:v>
                </c:pt>
                <c:pt idx="15">
                  <c:v>November</c:v>
                </c:pt>
                <c:pt idx="16">
                  <c:v>December</c:v>
                </c:pt>
                <c:pt idx="17">
                  <c:v>January</c:v>
                </c:pt>
                <c:pt idx="18">
                  <c:v>February</c:v>
                </c:pt>
                <c:pt idx="19">
                  <c:v>March</c:v>
                </c:pt>
                <c:pt idx="20">
                  <c:v>April</c:v>
                </c:pt>
                <c:pt idx="21">
                  <c:v>May</c:v>
                </c:pt>
                <c:pt idx="22">
                  <c:v>June</c:v>
                </c:pt>
                <c:pt idx="23">
                  <c:v>July</c:v>
                </c:pt>
                <c:pt idx="24">
                  <c:v>August</c:v>
                </c:pt>
                <c:pt idx="25">
                  <c:v>September</c:v>
                </c:pt>
                <c:pt idx="26">
                  <c:v>October</c:v>
                </c:pt>
                <c:pt idx="27">
                  <c:v>November</c:v>
                </c:pt>
                <c:pt idx="28">
                  <c:v>December</c:v>
                </c:pt>
                <c:pt idx="29">
                  <c:v>January</c:v>
                </c:pt>
                <c:pt idx="30">
                  <c:v>February</c:v>
                </c:pt>
                <c:pt idx="31">
                  <c:v>March</c:v>
                </c:pt>
                <c:pt idx="32">
                  <c:v>April</c:v>
                </c:pt>
                <c:pt idx="33">
                  <c:v>May</c:v>
                </c:pt>
                <c:pt idx="34">
                  <c:v>June</c:v>
                </c:pt>
                <c:pt idx="35">
                  <c:v>July</c:v>
                </c:pt>
                <c:pt idx="36">
                  <c:v>August</c:v>
                </c:pt>
                <c:pt idx="37">
                  <c:v>September</c:v>
                </c:pt>
                <c:pt idx="38">
                  <c:v>October</c:v>
                </c:pt>
                <c:pt idx="39">
                  <c:v>November</c:v>
                </c:pt>
                <c:pt idx="40">
                  <c:v>December</c:v>
                </c:pt>
                <c:pt idx="41">
                  <c:v>2011/JAN</c:v>
                </c:pt>
                <c:pt idx="42">
                  <c:v>February</c:v>
                </c:pt>
                <c:pt idx="43">
                  <c:v>March</c:v>
                </c:pt>
                <c:pt idx="44">
                  <c:v>April</c:v>
                </c:pt>
                <c:pt idx="45">
                  <c:v>May</c:v>
                </c:pt>
                <c:pt idx="46">
                  <c:v>June</c:v>
                </c:pt>
                <c:pt idx="47">
                  <c:v>July</c:v>
                </c:pt>
                <c:pt idx="48">
                  <c:v>August</c:v>
                </c:pt>
                <c:pt idx="49">
                  <c:v>September</c:v>
                </c:pt>
                <c:pt idx="50">
                  <c:v> October</c:v>
                </c:pt>
                <c:pt idx="51">
                  <c:v>November</c:v>
                </c:pt>
                <c:pt idx="52">
                  <c:v>December </c:v>
                </c:pt>
                <c:pt idx="53">
                  <c:v>January</c:v>
                </c:pt>
                <c:pt idx="54">
                  <c:v>February</c:v>
                </c:pt>
                <c:pt idx="55">
                  <c:v>March</c:v>
                </c:pt>
                <c:pt idx="56">
                  <c:v>April</c:v>
                </c:pt>
                <c:pt idx="57">
                  <c:v>May</c:v>
                </c:pt>
                <c:pt idx="58">
                  <c:v>June</c:v>
                </c:pt>
                <c:pt idx="59">
                  <c:v>July</c:v>
                </c:pt>
                <c:pt idx="60">
                  <c:v>August</c:v>
                </c:pt>
                <c:pt idx="61">
                  <c:v>September</c:v>
                </c:pt>
                <c:pt idx="62">
                  <c:v>October</c:v>
                </c:pt>
                <c:pt idx="63">
                  <c:v>November</c:v>
                </c:pt>
                <c:pt idx="64">
                  <c:v>December</c:v>
                </c:pt>
                <c:pt idx="65">
                  <c:v>January</c:v>
                </c:pt>
                <c:pt idx="66">
                  <c:v>February </c:v>
                </c:pt>
                <c:pt idx="67">
                  <c:v>March</c:v>
                </c:pt>
                <c:pt idx="68">
                  <c:v>April</c:v>
                </c:pt>
                <c:pt idx="69">
                  <c:v>May</c:v>
                </c:pt>
                <c:pt idx="70">
                  <c:v>June</c:v>
                </c:pt>
                <c:pt idx="71">
                  <c:v>July</c:v>
                </c:pt>
                <c:pt idx="72">
                  <c:v>August</c:v>
                </c:pt>
                <c:pt idx="73">
                  <c:v>September</c:v>
                </c:pt>
                <c:pt idx="74">
                  <c:v>October</c:v>
                </c:pt>
                <c:pt idx="75">
                  <c:v>November</c:v>
                </c:pt>
                <c:pt idx="76">
                  <c:v>December</c:v>
                </c:pt>
                <c:pt idx="77">
                  <c:v>January</c:v>
                </c:pt>
                <c:pt idx="78">
                  <c:v>February</c:v>
                </c:pt>
                <c:pt idx="79">
                  <c:v>March</c:v>
                </c:pt>
                <c:pt idx="80">
                  <c:v>April</c:v>
                </c:pt>
                <c:pt idx="81">
                  <c:v>May</c:v>
                </c:pt>
                <c:pt idx="82">
                  <c:v>June</c:v>
                </c:pt>
                <c:pt idx="83">
                  <c:v>July</c:v>
                </c:pt>
                <c:pt idx="84">
                  <c:v>August</c:v>
                </c:pt>
                <c:pt idx="85">
                  <c:v>Sept.</c:v>
                </c:pt>
                <c:pt idx="86">
                  <c:v>October</c:v>
                </c:pt>
                <c:pt idx="87">
                  <c:v>November</c:v>
                </c:pt>
                <c:pt idx="88">
                  <c:v>Dec</c:v>
                </c:pt>
                <c:pt idx="89">
                  <c:v>January</c:v>
                </c:pt>
                <c:pt idx="90">
                  <c:v>Feb</c:v>
                </c:pt>
                <c:pt idx="91">
                  <c:v>March</c:v>
                </c:pt>
                <c:pt idx="92">
                  <c:v>April</c:v>
                </c:pt>
                <c:pt idx="93">
                  <c:v>May</c:v>
                </c:pt>
                <c:pt idx="94">
                  <c:v>June</c:v>
                </c:pt>
                <c:pt idx="95">
                  <c:v>July</c:v>
                </c:pt>
                <c:pt idx="96">
                  <c:v>August</c:v>
                </c:pt>
                <c:pt idx="97">
                  <c:v>Sept.</c:v>
                </c:pt>
                <c:pt idx="98">
                  <c:v>October</c:v>
                </c:pt>
                <c:pt idx="99">
                  <c:v>November</c:v>
                </c:pt>
                <c:pt idx="100">
                  <c:v>Dec.</c:v>
                </c:pt>
                <c:pt idx="101">
                  <c:v>January</c:v>
                </c:pt>
                <c:pt idx="102">
                  <c:v>Feb</c:v>
                </c:pt>
                <c:pt idx="103">
                  <c:v>March</c:v>
                </c:pt>
                <c:pt idx="104">
                  <c:v>April</c:v>
                </c:pt>
                <c:pt idx="105">
                  <c:v>May</c:v>
                </c:pt>
                <c:pt idx="106">
                  <c:v>June</c:v>
                </c:pt>
                <c:pt idx="107">
                  <c:v>July</c:v>
                </c:pt>
                <c:pt idx="108">
                  <c:v>August</c:v>
                </c:pt>
                <c:pt idx="109">
                  <c:v>Sept.</c:v>
                </c:pt>
              </c:strCache>
            </c:strRef>
          </c:cat>
          <c:val>
            <c:numRef>
              <c:f>Sheet1!$B$2:$B$111</c:f>
              <c:numCache>
                <c:formatCode>General</c:formatCode>
                <c:ptCount val="110"/>
                <c:pt idx="0">
                  <c:v>1731.6</c:v>
                </c:pt>
                <c:pt idx="1">
                  <c:v>1729.3</c:v>
                </c:pt>
                <c:pt idx="2">
                  <c:v>1734.1</c:v>
                </c:pt>
                <c:pt idx="3">
                  <c:v>1735.8</c:v>
                </c:pt>
                <c:pt idx="4">
                  <c:v>1738.1</c:v>
                </c:pt>
                <c:pt idx="5">
                  <c:v>1736.9</c:v>
                </c:pt>
                <c:pt idx="6">
                  <c:v>1738.5</c:v>
                </c:pt>
                <c:pt idx="7">
                  <c:v>1737.4</c:v>
                </c:pt>
                <c:pt idx="8">
                  <c:v>1735.9</c:v>
                </c:pt>
                <c:pt idx="9">
                  <c:v>1730.9</c:v>
                </c:pt>
                <c:pt idx="10">
                  <c:v>1726.8</c:v>
                </c:pt>
                <c:pt idx="11">
                  <c:v>1725.7</c:v>
                </c:pt>
                <c:pt idx="12">
                  <c:v>1719.7</c:v>
                </c:pt>
                <c:pt idx="13">
                  <c:v>1715.1</c:v>
                </c:pt>
                <c:pt idx="14">
                  <c:v>1701.7</c:v>
                </c:pt>
                <c:pt idx="15">
                  <c:v>1687.7</c:v>
                </c:pt>
                <c:pt idx="16">
                  <c:v>1671.6</c:v>
                </c:pt>
                <c:pt idx="17">
                  <c:v>1656.5</c:v>
                </c:pt>
                <c:pt idx="18">
                  <c:v>1641.6</c:v>
                </c:pt>
                <c:pt idx="19">
                  <c:v>1627.8</c:v>
                </c:pt>
                <c:pt idx="20">
                  <c:v>1617.2</c:v>
                </c:pt>
                <c:pt idx="21">
                  <c:v>1614.2</c:v>
                </c:pt>
                <c:pt idx="22">
                  <c:v>1610.3</c:v>
                </c:pt>
                <c:pt idx="23">
                  <c:v>1605.4</c:v>
                </c:pt>
                <c:pt idx="24">
                  <c:v>1599.5</c:v>
                </c:pt>
                <c:pt idx="25">
                  <c:v>1597.6</c:v>
                </c:pt>
                <c:pt idx="26">
                  <c:v>1592.1</c:v>
                </c:pt>
                <c:pt idx="27">
                  <c:v>1592.4</c:v>
                </c:pt>
                <c:pt idx="28">
                  <c:v>1591.7</c:v>
                </c:pt>
                <c:pt idx="29">
                  <c:v>1592</c:v>
                </c:pt>
                <c:pt idx="30">
                  <c:v>1590.8</c:v>
                </c:pt>
                <c:pt idx="31">
                  <c:v>1594.5</c:v>
                </c:pt>
                <c:pt idx="32">
                  <c:v>1598.6</c:v>
                </c:pt>
                <c:pt idx="33">
                  <c:v>1605.8</c:v>
                </c:pt>
                <c:pt idx="34">
                  <c:v>1607.6</c:v>
                </c:pt>
                <c:pt idx="35">
                  <c:v>1602.6</c:v>
                </c:pt>
                <c:pt idx="36">
                  <c:v>1602.9</c:v>
                </c:pt>
                <c:pt idx="37">
                  <c:v>1599</c:v>
                </c:pt>
                <c:pt idx="38">
                  <c:v>1607.7</c:v>
                </c:pt>
                <c:pt idx="39">
                  <c:v>1608.6</c:v>
                </c:pt>
                <c:pt idx="40">
                  <c:v>1608.1</c:v>
                </c:pt>
                <c:pt idx="41">
                  <c:v>1615</c:v>
                </c:pt>
                <c:pt idx="42">
                  <c:v>1617.3</c:v>
                </c:pt>
                <c:pt idx="43">
                  <c:v>1618.5</c:v>
                </c:pt>
                <c:pt idx="44">
                  <c:v>1619.9</c:v>
                </c:pt>
                <c:pt idx="45">
                  <c:v>1618.4</c:v>
                </c:pt>
                <c:pt idx="46">
                  <c:v>1618.1</c:v>
                </c:pt>
                <c:pt idx="47">
                  <c:v>1617.9</c:v>
                </c:pt>
                <c:pt idx="48">
                  <c:v>1619.8</c:v>
                </c:pt>
                <c:pt idx="49">
                  <c:v>1621.5</c:v>
                </c:pt>
                <c:pt idx="50">
                  <c:v>1621</c:v>
                </c:pt>
                <c:pt idx="51">
                  <c:v>1619.8</c:v>
                </c:pt>
                <c:pt idx="52">
                  <c:v>1619.5</c:v>
                </c:pt>
                <c:pt idx="53">
                  <c:v>1631</c:v>
                </c:pt>
                <c:pt idx="54">
                  <c:v>1632.1</c:v>
                </c:pt>
                <c:pt idx="55">
                  <c:v>1634.4</c:v>
                </c:pt>
                <c:pt idx="56">
                  <c:v>1635.3</c:v>
                </c:pt>
                <c:pt idx="57">
                  <c:v>1638.1</c:v>
                </c:pt>
                <c:pt idx="58">
                  <c:v>1636.8</c:v>
                </c:pt>
                <c:pt idx="59">
                  <c:v>1640.7</c:v>
                </c:pt>
                <c:pt idx="60">
                  <c:v>1642.9</c:v>
                </c:pt>
                <c:pt idx="61">
                  <c:v>1642.8</c:v>
                </c:pt>
                <c:pt idx="62">
                  <c:v>1645.9</c:v>
                </c:pt>
                <c:pt idx="63">
                  <c:v>1649</c:v>
                </c:pt>
                <c:pt idx="64">
                  <c:v>1650.7</c:v>
                </c:pt>
                <c:pt idx="65">
                  <c:v>1654.2</c:v>
                </c:pt>
                <c:pt idx="66">
                  <c:v>1659.1</c:v>
                </c:pt>
                <c:pt idx="67">
                  <c:v>1662.6</c:v>
                </c:pt>
                <c:pt idx="68">
                  <c:v>1667.2</c:v>
                </c:pt>
                <c:pt idx="69">
                  <c:v>1671.1</c:v>
                </c:pt>
                <c:pt idx="70">
                  <c:v>1670.7</c:v>
                </c:pt>
                <c:pt idx="71">
                  <c:v>1674.2</c:v>
                </c:pt>
                <c:pt idx="72">
                  <c:v>1676.9</c:v>
                </c:pt>
                <c:pt idx="73">
                  <c:v>1681.4</c:v>
                </c:pt>
                <c:pt idx="74">
                  <c:v>1685.7</c:v>
                </c:pt>
                <c:pt idx="75">
                  <c:v>1691.5</c:v>
                </c:pt>
                <c:pt idx="76">
                  <c:v>1697</c:v>
                </c:pt>
                <c:pt idx="77">
                  <c:v>1697.4</c:v>
                </c:pt>
                <c:pt idx="78">
                  <c:v>1698.2</c:v>
                </c:pt>
                <c:pt idx="79">
                  <c:v>1703.4</c:v>
                </c:pt>
                <c:pt idx="80">
                  <c:v>1708.3</c:v>
                </c:pt>
                <c:pt idx="81">
                  <c:v>1709.3</c:v>
                </c:pt>
                <c:pt idx="82">
                  <c:v>1712.3</c:v>
                </c:pt>
                <c:pt idx="83">
                  <c:v>1717.1</c:v>
                </c:pt>
                <c:pt idx="84">
                  <c:v>1719.3</c:v>
                </c:pt>
                <c:pt idx="85">
                  <c:v>1728.7</c:v>
                </c:pt>
                <c:pt idx="86">
                  <c:v>1732.9</c:v>
                </c:pt>
                <c:pt idx="87">
                  <c:v>1741</c:v>
                </c:pt>
                <c:pt idx="88">
                  <c:v>1747.9</c:v>
                </c:pt>
                <c:pt idx="89">
                  <c:v>1754.7</c:v>
                </c:pt>
                <c:pt idx="90">
                  <c:v>1757.3</c:v>
                </c:pt>
                <c:pt idx="91">
                  <c:v>1760</c:v>
                </c:pt>
                <c:pt idx="92">
                  <c:v>1766</c:v>
                </c:pt>
                <c:pt idx="93">
                  <c:v>1766</c:v>
                </c:pt>
                <c:pt idx="94">
                  <c:v>1772.9</c:v>
                </c:pt>
                <c:pt idx="95">
                  <c:v>1780.3</c:v>
                </c:pt>
                <c:pt idx="96">
                  <c:v>1785.9</c:v>
                </c:pt>
                <c:pt idx="97">
                  <c:v>1785</c:v>
                </c:pt>
                <c:pt idx="98">
                  <c:v>1795.1</c:v>
                </c:pt>
                <c:pt idx="99">
                  <c:v>1802.4</c:v>
                </c:pt>
                <c:pt idx="100">
                  <c:v>1803.7</c:v>
                </c:pt>
                <c:pt idx="101">
                  <c:v>1812</c:v>
                </c:pt>
                <c:pt idx="102">
                  <c:v>1819.4</c:v>
                </c:pt>
                <c:pt idx="103">
                  <c:v>1824.4</c:v>
                </c:pt>
                <c:pt idx="104">
                  <c:v>1830.1</c:v>
                </c:pt>
                <c:pt idx="105">
                  <c:v>1832.6</c:v>
                </c:pt>
                <c:pt idx="106">
                  <c:v>1834.5</c:v>
                </c:pt>
                <c:pt idx="107">
                  <c:v>1839.5</c:v>
                </c:pt>
                <c:pt idx="108">
                  <c:v>1844.1</c:v>
                </c:pt>
                <c:pt idx="109">
                  <c:v>1846.1</c:v>
                </c:pt>
              </c:numCache>
            </c:numRef>
          </c:val>
          <c:smooth val="0"/>
        </c:ser>
        <c:dLbls>
          <c:showLegendKey val="0"/>
          <c:showVal val="0"/>
          <c:showCatName val="0"/>
          <c:showSerName val="0"/>
          <c:showPercent val="0"/>
          <c:showBubbleSize val="0"/>
        </c:dLbls>
        <c:marker val="1"/>
        <c:smooth val="0"/>
        <c:axId val="208074784"/>
        <c:axId val="208074392"/>
      </c:lineChart>
      <c:catAx>
        <c:axId val="208074784"/>
        <c:scaling>
          <c:orientation val="minMax"/>
        </c:scaling>
        <c:delete val="0"/>
        <c:axPos val="b"/>
        <c:numFmt formatCode="General" sourceLinked="0"/>
        <c:majorTickMark val="none"/>
        <c:minorTickMark val="none"/>
        <c:tickLblPos val="nextTo"/>
        <c:txPr>
          <a:bodyPr/>
          <a:lstStyle/>
          <a:p>
            <a:pPr>
              <a:defRPr sz="1400"/>
            </a:pPr>
            <a:endParaRPr lang="en-US"/>
          </a:p>
        </c:txPr>
        <c:crossAx val="208074392"/>
        <c:crosses val="autoZero"/>
        <c:auto val="1"/>
        <c:lblAlgn val="ctr"/>
        <c:lblOffset val="100"/>
        <c:noMultiLvlLbl val="0"/>
      </c:catAx>
      <c:valAx>
        <c:axId val="208074392"/>
        <c:scaling>
          <c:orientation val="minMax"/>
        </c:scaling>
        <c:delete val="0"/>
        <c:axPos val="l"/>
        <c:majorGridlines/>
        <c:numFmt formatCode="#,##0" sourceLinked="0"/>
        <c:majorTickMark val="none"/>
        <c:minorTickMark val="none"/>
        <c:tickLblPos val="nextTo"/>
        <c:crossAx val="20807478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dirty="0"/>
              <a:t>Source</a:t>
            </a:r>
            <a:r>
              <a:rPr lang="en-US" sz="1800" dirty="0" smtClean="0"/>
              <a:t>: Employment </a:t>
            </a:r>
            <a:r>
              <a:rPr lang="en-US" sz="1800" dirty="0"/>
              <a:t>Dept</a:t>
            </a:r>
            <a:r>
              <a:rPr lang="en-US" dirty="0"/>
              <a:t>.</a:t>
            </a:r>
          </a:p>
        </c:rich>
      </c:tx>
      <c:layout/>
      <c:overlay val="0"/>
    </c:title>
    <c:autoTitleDeleted val="0"/>
    <c:plotArea>
      <c:layout/>
      <c:barChart>
        <c:barDir val="bar"/>
        <c:grouping val="clustered"/>
        <c:varyColors val="0"/>
        <c:ser>
          <c:idx val="0"/>
          <c:order val="0"/>
          <c:tx>
            <c:strRef>
              <c:f>Sheet1!$B$1</c:f>
              <c:strCache>
                <c:ptCount val="1"/>
                <c:pt idx="0">
                  <c:v>Source:Employment Dept.</c:v>
                </c:pt>
              </c:strCache>
            </c:strRef>
          </c:tx>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Manufacturing</c:v>
                </c:pt>
                <c:pt idx="1">
                  <c:v>Mine &amp; Log</c:v>
                </c:pt>
                <c:pt idx="2">
                  <c:v>Construction</c:v>
                </c:pt>
                <c:pt idx="3">
                  <c:v>Trade</c:v>
                </c:pt>
                <c:pt idx="4">
                  <c:v>Information</c:v>
                </c:pt>
                <c:pt idx="5">
                  <c:v>Finance</c:v>
                </c:pt>
                <c:pt idx="6">
                  <c:v>TP,W and Util</c:v>
                </c:pt>
                <c:pt idx="7">
                  <c:v>Prof. Services</c:v>
                </c:pt>
                <c:pt idx="8">
                  <c:v>Ed. and Health</c:v>
                </c:pt>
                <c:pt idx="9">
                  <c:v>Leisure &amp; Hosp.</c:v>
                </c:pt>
                <c:pt idx="10">
                  <c:v>Other Services</c:v>
                </c:pt>
                <c:pt idx="11">
                  <c:v>Government</c:v>
                </c:pt>
                <c:pt idx="12">
                  <c:v>Total</c:v>
                </c:pt>
              </c:strCache>
            </c:strRef>
          </c:cat>
          <c:val>
            <c:numRef>
              <c:f>Sheet1!$B$2:$B$14</c:f>
              <c:numCache>
                <c:formatCode>General</c:formatCode>
                <c:ptCount val="13"/>
                <c:pt idx="0">
                  <c:v>0</c:v>
                </c:pt>
                <c:pt idx="1">
                  <c:v>0</c:v>
                </c:pt>
                <c:pt idx="2">
                  <c:v>5900</c:v>
                </c:pt>
                <c:pt idx="3">
                  <c:v>1500</c:v>
                </c:pt>
                <c:pt idx="4">
                  <c:v>900</c:v>
                </c:pt>
                <c:pt idx="5">
                  <c:v>0</c:v>
                </c:pt>
                <c:pt idx="6">
                  <c:v>800</c:v>
                </c:pt>
                <c:pt idx="7">
                  <c:v>6600</c:v>
                </c:pt>
                <c:pt idx="8">
                  <c:v>5000</c:v>
                </c:pt>
                <c:pt idx="9">
                  <c:v>1900</c:v>
                </c:pt>
                <c:pt idx="10">
                  <c:v>1200</c:v>
                </c:pt>
                <c:pt idx="11">
                  <c:v>6000</c:v>
                </c:pt>
                <c:pt idx="12">
                  <c:v>29800</c:v>
                </c:pt>
              </c:numCache>
            </c:numRef>
          </c:val>
        </c:ser>
        <c:dLbls>
          <c:showLegendKey val="0"/>
          <c:showVal val="0"/>
          <c:showCatName val="0"/>
          <c:showSerName val="0"/>
          <c:showPercent val="0"/>
          <c:showBubbleSize val="0"/>
        </c:dLbls>
        <c:gapWidth val="50"/>
        <c:axId val="208073608"/>
        <c:axId val="208092736"/>
      </c:barChart>
      <c:catAx>
        <c:axId val="208073608"/>
        <c:scaling>
          <c:orientation val="minMax"/>
        </c:scaling>
        <c:delete val="0"/>
        <c:axPos val="l"/>
        <c:numFmt formatCode="General" sourceLinked="0"/>
        <c:majorTickMark val="out"/>
        <c:minorTickMark val="none"/>
        <c:tickLblPos val="low"/>
        <c:txPr>
          <a:bodyPr/>
          <a:lstStyle/>
          <a:p>
            <a:pPr>
              <a:defRPr sz="1100" b="1"/>
            </a:pPr>
            <a:endParaRPr lang="en-US"/>
          </a:p>
        </c:txPr>
        <c:crossAx val="208092736"/>
        <c:crosses val="autoZero"/>
        <c:auto val="1"/>
        <c:lblAlgn val="ctr"/>
        <c:lblOffset val="100"/>
        <c:noMultiLvlLbl val="0"/>
      </c:catAx>
      <c:valAx>
        <c:axId val="208092736"/>
        <c:scaling>
          <c:orientation val="minMax"/>
        </c:scaling>
        <c:delete val="0"/>
        <c:axPos val="b"/>
        <c:majorGridlines/>
        <c:numFmt formatCode="#,##0" sourceLinked="0"/>
        <c:majorTickMark val="out"/>
        <c:minorTickMark val="none"/>
        <c:tickLblPos val="nextTo"/>
        <c:txPr>
          <a:bodyPr/>
          <a:lstStyle/>
          <a:p>
            <a:pPr>
              <a:defRPr sz="1600"/>
            </a:pPr>
            <a:endParaRPr lang="en-US"/>
          </a:p>
        </c:txPr>
        <c:crossAx val="2080736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333" cy="355083"/>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5303576" y="0"/>
            <a:ext cx="4057333" cy="355083"/>
          </a:xfrm>
          <a:prstGeom prst="rect">
            <a:avLst/>
          </a:prstGeom>
        </p:spPr>
        <p:txBody>
          <a:bodyPr vert="horz" lIns="93936" tIns="46968" rIns="93936" bIns="46968" rtlCol="0"/>
          <a:lstStyle>
            <a:lvl1pPr algn="r">
              <a:defRPr sz="1200"/>
            </a:lvl1pPr>
          </a:lstStyle>
          <a:p>
            <a:fld id="{775384D1-D30F-4175-AAB6-CF04B697ECAB}" type="datetimeFigureOut">
              <a:rPr lang="en-US" smtClean="0"/>
              <a:t>10/30/2016</a:t>
            </a:fld>
            <a:endParaRPr lang="en-US"/>
          </a:p>
        </p:txBody>
      </p:sp>
      <p:sp>
        <p:nvSpPr>
          <p:cNvPr id="4" name="Footer Placeholder 3"/>
          <p:cNvSpPr>
            <a:spLocks noGrp="1"/>
          </p:cNvSpPr>
          <p:nvPr>
            <p:ph type="ftr" sz="quarter" idx="2"/>
          </p:nvPr>
        </p:nvSpPr>
        <p:spPr>
          <a:xfrm>
            <a:off x="0" y="6721993"/>
            <a:ext cx="4057333" cy="355082"/>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5303576" y="6721993"/>
            <a:ext cx="4057333" cy="355082"/>
          </a:xfrm>
          <a:prstGeom prst="rect">
            <a:avLst/>
          </a:prstGeom>
        </p:spPr>
        <p:txBody>
          <a:bodyPr vert="horz" lIns="93936" tIns="46968" rIns="93936" bIns="46968" rtlCol="0" anchor="b"/>
          <a:lstStyle>
            <a:lvl1pPr algn="r">
              <a:defRPr sz="1200"/>
            </a:lvl1pPr>
          </a:lstStyle>
          <a:p>
            <a:fld id="{23F37D2D-CF03-4036-8577-C09DA87558A9}" type="slidenum">
              <a:rPr lang="en-US" smtClean="0"/>
              <a:t>‹#›</a:t>
            </a:fld>
            <a:endParaRPr lang="en-US"/>
          </a:p>
        </p:txBody>
      </p:sp>
    </p:spTree>
    <p:extLst>
      <p:ext uri="{BB962C8B-B14F-4D97-AF65-F5344CB8AC3E}">
        <p14:creationId xmlns:p14="http://schemas.microsoft.com/office/powerpoint/2010/main" val="2856628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333" cy="355083"/>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5303576" y="0"/>
            <a:ext cx="4057333" cy="355083"/>
          </a:xfrm>
          <a:prstGeom prst="rect">
            <a:avLst/>
          </a:prstGeom>
        </p:spPr>
        <p:txBody>
          <a:bodyPr vert="horz" lIns="93936" tIns="46968" rIns="93936" bIns="46968" rtlCol="0"/>
          <a:lstStyle>
            <a:lvl1pPr algn="r">
              <a:defRPr sz="1200"/>
            </a:lvl1pPr>
          </a:lstStyle>
          <a:p>
            <a:fld id="{F30FD610-0927-4444-B15A-65C866CD29EF}" type="datetimeFigureOut">
              <a:rPr lang="en-US" smtClean="0"/>
              <a:t>10/30/2016</a:t>
            </a:fld>
            <a:endParaRPr lang="en-US" dirty="0"/>
          </a:p>
        </p:txBody>
      </p:sp>
      <p:sp>
        <p:nvSpPr>
          <p:cNvPr id="4" name="Slide Image Placeholder 3"/>
          <p:cNvSpPr>
            <a:spLocks noGrp="1" noRot="1" noChangeAspect="1"/>
          </p:cNvSpPr>
          <p:nvPr>
            <p:ph type="sldImg" idx="2"/>
          </p:nvPr>
        </p:nvSpPr>
        <p:spPr>
          <a:xfrm>
            <a:off x="2559050" y="884238"/>
            <a:ext cx="4244975" cy="2389187"/>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936308" y="3405842"/>
            <a:ext cx="7490460" cy="2786599"/>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4057333" cy="355082"/>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03576" y="6721993"/>
            <a:ext cx="4057333" cy="355082"/>
          </a:xfrm>
          <a:prstGeom prst="rect">
            <a:avLst/>
          </a:prstGeom>
        </p:spPr>
        <p:txBody>
          <a:bodyPr vert="horz" lIns="93936" tIns="46968" rIns="93936" bIns="46968" rtlCol="0" anchor="b"/>
          <a:lstStyle>
            <a:lvl1pPr algn="r">
              <a:defRPr sz="1200"/>
            </a:lvl1pPr>
          </a:lstStyle>
          <a:p>
            <a:fld id="{A3AC1D69-2151-4DFD-93B4-E78AA5DA77C6}" type="slidenum">
              <a:rPr lang="en-US" smtClean="0"/>
              <a:t>‹#›</a:t>
            </a:fld>
            <a:endParaRPr lang="en-US" dirty="0"/>
          </a:p>
        </p:txBody>
      </p:sp>
    </p:spTree>
    <p:extLst>
      <p:ext uri="{BB962C8B-B14F-4D97-AF65-F5344CB8AC3E}">
        <p14:creationId xmlns:p14="http://schemas.microsoft.com/office/powerpoint/2010/main" val="859920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8D7C7F-D58D-436E-A7C3-93BB0F91A241}" type="slidenum">
              <a:rPr lang="en-US" smtClean="0"/>
              <a:pPr/>
              <a:t>3</a:t>
            </a:fld>
            <a:endParaRPr lang="en-US" dirty="0"/>
          </a:p>
        </p:txBody>
      </p:sp>
    </p:spTree>
    <p:extLst>
      <p:ext uri="{BB962C8B-B14F-4D97-AF65-F5344CB8AC3E}">
        <p14:creationId xmlns:p14="http://schemas.microsoft.com/office/powerpoint/2010/main" val="1485578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8D7C7F-D58D-436E-A7C3-93BB0F91A241}" type="slidenum">
              <a:rPr lang="en-US" smtClean="0"/>
              <a:pPr/>
              <a:t>9</a:t>
            </a:fld>
            <a:endParaRPr lang="en-US" dirty="0"/>
          </a:p>
        </p:txBody>
      </p:sp>
    </p:spTree>
    <p:extLst>
      <p:ext uri="{BB962C8B-B14F-4D97-AF65-F5344CB8AC3E}">
        <p14:creationId xmlns:p14="http://schemas.microsoft.com/office/powerpoint/2010/main" val="1155952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3CDF0A-D5EB-4D1D-946E-58A2CC76873F}" type="slidenum">
              <a:rPr lang="en-US" smtClean="0"/>
              <a:pPr/>
              <a:t>10</a:t>
            </a:fld>
            <a:endParaRPr lang="en-US" dirty="0"/>
          </a:p>
        </p:txBody>
      </p:sp>
    </p:spTree>
    <p:extLst>
      <p:ext uri="{BB962C8B-B14F-4D97-AF65-F5344CB8AC3E}">
        <p14:creationId xmlns:p14="http://schemas.microsoft.com/office/powerpoint/2010/main" val="3601678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Scary Boom Times</a:t>
            </a:r>
            <a:endParaRPr lang="en-US" dirty="0">
              <a:solidFill>
                <a:schemeClr val="tx1"/>
              </a:solidFill>
            </a:endParaRPr>
          </a:p>
        </p:txBody>
      </p:sp>
      <p:sp>
        <p:nvSpPr>
          <p:cNvPr id="3" name="Subtitle 2"/>
          <p:cNvSpPr>
            <a:spLocks noGrp="1"/>
          </p:cNvSpPr>
          <p:nvPr>
            <p:ph type="subTitle" idx="1"/>
          </p:nvPr>
        </p:nvSpPr>
        <p:spPr>
          <a:xfrm>
            <a:off x="1507067" y="4050833"/>
            <a:ext cx="7766936" cy="1732450"/>
          </a:xfrm>
        </p:spPr>
        <p:txBody>
          <a:bodyPr>
            <a:normAutofit/>
          </a:bodyPr>
          <a:lstStyle/>
          <a:p>
            <a:r>
              <a:rPr lang="en-US" dirty="0" smtClean="0"/>
              <a:t>Commercial Association of Brokers</a:t>
            </a:r>
          </a:p>
          <a:p>
            <a:r>
              <a:rPr lang="en-US" dirty="0" smtClean="0"/>
              <a:t>Halloween 2016</a:t>
            </a:r>
          </a:p>
          <a:p>
            <a:r>
              <a:rPr lang="en-US" dirty="0" smtClean="0"/>
              <a:t>Portland, Oregon</a:t>
            </a:r>
          </a:p>
          <a:p>
            <a:r>
              <a:rPr lang="en-US" dirty="0" smtClean="0"/>
              <a:t>John W. Mitchell</a:t>
            </a:r>
            <a:endParaRPr lang="en-US" dirty="0"/>
          </a:p>
        </p:txBody>
      </p:sp>
    </p:spTree>
    <p:extLst>
      <p:ext uri="{BB962C8B-B14F-4D97-AF65-F5344CB8AC3E}">
        <p14:creationId xmlns:p14="http://schemas.microsoft.com/office/powerpoint/2010/main" val="992044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400" dirty="0">
                <a:solidFill>
                  <a:schemeClr val="tx1"/>
                </a:solidFill>
              </a:rPr>
              <a:t>Oregon Wage and Salary Employment  ( ,000-SAAR) Employment Department</a:t>
            </a:r>
            <a:br>
              <a:rPr lang="en-US" sz="2400" dirty="0">
                <a:solidFill>
                  <a:schemeClr val="tx1"/>
                </a:solidFill>
              </a:rPr>
            </a:br>
            <a:endParaRPr lang="en-US" sz="24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2061509"/>
              </p:ext>
            </p:extLst>
          </p:nvPr>
        </p:nvGraphicFramePr>
        <p:xfrm>
          <a:off x="1876300" y="1553835"/>
          <a:ext cx="7397701"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66650" y="583447"/>
            <a:ext cx="8229600" cy="842319"/>
          </a:xfrm>
        </p:spPr>
        <p:txBody>
          <a:bodyPr>
            <a:noAutofit/>
          </a:bodyPr>
          <a:lstStyle/>
          <a:p>
            <a:pPr algn="ctr"/>
            <a:r>
              <a:rPr lang="en-US" sz="3200" dirty="0" smtClean="0">
                <a:solidFill>
                  <a:schemeClr val="tx1"/>
                </a:solidFill>
              </a:rPr>
              <a:t>Portland </a:t>
            </a:r>
            <a:r>
              <a:rPr lang="en-US" sz="3200" dirty="0">
                <a:solidFill>
                  <a:schemeClr val="tx1"/>
                </a:solidFill>
              </a:rPr>
              <a:t>Job Growth </a:t>
            </a:r>
            <a:br>
              <a:rPr lang="en-US" sz="3200" dirty="0">
                <a:solidFill>
                  <a:schemeClr val="tx1"/>
                </a:solidFill>
              </a:rPr>
            </a:br>
            <a:r>
              <a:rPr lang="en-US" sz="3200" dirty="0">
                <a:solidFill>
                  <a:schemeClr val="tx1"/>
                </a:solidFill>
              </a:rPr>
              <a:t>Year </a:t>
            </a:r>
            <a:r>
              <a:rPr lang="en-US" sz="3200" dirty="0" smtClean="0">
                <a:solidFill>
                  <a:schemeClr val="tx1"/>
                </a:solidFill>
              </a:rPr>
              <a:t>to </a:t>
            </a:r>
            <a:r>
              <a:rPr lang="en-US" sz="3200" dirty="0">
                <a:solidFill>
                  <a:schemeClr val="tx1"/>
                </a:solidFill>
              </a:rPr>
              <a:t> </a:t>
            </a:r>
            <a:r>
              <a:rPr lang="en-US" sz="3200" dirty="0" smtClean="0">
                <a:solidFill>
                  <a:schemeClr val="tx1"/>
                </a:solidFill>
              </a:rPr>
              <a:t>September 2016  (2.7%)</a:t>
            </a:r>
            <a:endParaRPr lang="en-US" sz="32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7871040"/>
              </p:ext>
            </p:extLst>
          </p:nvPr>
        </p:nvGraphicFramePr>
        <p:xfrm>
          <a:off x="2133600" y="1752600"/>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8171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Gross Receipts Tax</a:t>
            </a:r>
            <a:br>
              <a:rPr lang="en-US" dirty="0" smtClean="0">
                <a:solidFill>
                  <a:schemeClr val="tx1"/>
                </a:solidFill>
              </a:rPr>
            </a:br>
            <a:r>
              <a:rPr lang="en-US" dirty="0" smtClean="0">
                <a:solidFill>
                  <a:schemeClr val="tx1"/>
                </a:solidFill>
              </a:rPr>
              <a:t>Measure 97</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t>Holmes, DeVito and Friedman</a:t>
            </a:r>
          </a:p>
          <a:p>
            <a:r>
              <a:rPr lang="en-US" dirty="0" smtClean="0"/>
              <a:t>2.5% Gross Receipts of Specifically Organized Firms with More then $25 Million in Oregon Sales</a:t>
            </a:r>
          </a:p>
          <a:p>
            <a:r>
              <a:rPr lang="en-US" dirty="0" smtClean="0"/>
              <a:t>Only People Pay Taxes-What will be the incidence? Passed on to Customers, Back to Owners or </a:t>
            </a:r>
            <a:r>
              <a:rPr lang="en-US" dirty="0" smtClean="0"/>
              <a:t>Employees (Ther</a:t>
            </a:r>
            <a:r>
              <a:rPr lang="en-US" dirty="0" smtClean="0"/>
              <a:t>e is no Tooth Fairy!)</a:t>
            </a:r>
            <a:endParaRPr lang="en-US" dirty="0" smtClean="0"/>
          </a:p>
          <a:p>
            <a:r>
              <a:rPr lang="en-US" dirty="0" smtClean="0"/>
              <a:t>Sales Tax Levied on Specific Kind of Organization over a Certain Size</a:t>
            </a:r>
          </a:p>
          <a:p>
            <a:r>
              <a:rPr lang="en-US" dirty="0" smtClean="0"/>
              <a:t>Goods-Location of Customer   Services-Sale Allocated to Where the Service is Perform</a:t>
            </a:r>
          </a:p>
          <a:p>
            <a:r>
              <a:rPr lang="en-US" dirty="0" smtClean="0"/>
              <a:t>Price </a:t>
            </a:r>
            <a:r>
              <a:rPr lang="en-US" dirty="0" smtClean="0"/>
              <a:t>Impacts-Piled on Different Stages of Production</a:t>
            </a:r>
            <a:endParaRPr lang="en-US" dirty="0" smtClean="0"/>
          </a:p>
          <a:p>
            <a:r>
              <a:rPr lang="en-US" dirty="0" smtClean="0"/>
              <a:t>25%</a:t>
            </a:r>
            <a:r>
              <a:rPr lang="en-US" dirty="0" smtClean="0"/>
              <a:t> </a:t>
            </a:r>
            <a:r>
              <a:rPr lang="en-US" dirty="0"/>
              <a:t>Increase in State Revenues-Out of the Range of Normal Changes</a:t>
            </a:r>
          </a:p>
          <a:p>
            <a:endParaRPr lang="en-US" dirty="0" smtClean="0"/>
          </a:p>
          <a:p>
            <a:endParaRPr lang="en-US" dirty="0" smtClean="0"/>
          </a:p>
          <a:p>
            <a:endParaRPr lang="en-US" dirty="0"/>
          </a:p>
        </p:txBody>
      </p:sp>
    </p:spTree>
    <p:extLst>
      <p:ext uri="{BB962C8B-B14F-4D97-AF65-F5344CB8AC3E}">
        <p14:creationId xmlns:p14="http://schemas.microsoft.com/office/powerpoint/2010/main" val="52151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How will Funds Be Spent? </a:t>
            </a:r>
          </a:p>
          <a:p>
            <a:r>
              <a:rPr lang="en-US" dirty="0" smtClean="0"/>
              <a:t>Organizational Response ?</a:t>
            </a:r>
          </a:p>
          <a:p>
            <a:r>
              <a:rPr lang="en-US" dirty="0" smtClean="0"/>
              <a:t>Competitive Equity-Depends on </a:t>
            </a:r>
            <a:r>
              <a:rPr lang="en-US" dirty="0" smtClean="0"/>
              <a:t>Organization-Lacks the Exemptions </a:t>
            </a:r>
            <a:r>
              <a:rPr lang="en-US" dirty="0"/>
              <a:t>t</a:t>
            </a:r>
            <a:r>
              <a:rPr lang="en-US" dirty="0" smtClean="0"/>
              <a:t>o Reduce </a:t>
            </a:r>
            <a:r>
              <a:rPr lang="en-US" dirty="0" smtClean="0"/>
              <a:t>Regressivity</a:t>
            </a:r>
            <a:endParaRPr lang="en-US" dirty="0" smtClean="0"/>
          </a:p>
          <a:p>
            <a:r>
              <a:rPr lang="en-US" dirty="0" smtClean="0"/>
              <a:t>Industry Implications: LRO- Retail Current Law $69.8 Million to $604.8 Million, Wholesale $102.1 Million to $697.3 Million, Utilities $400,000 to $104.5 Million</a:t>
            </a:r>
          </a:p>
          <a:p>
            <a:endParaRPr lang="en-US" dirty="0"/>
          </a:p>
        </p:txBody>
      </p:sp>
    </p:spTree>
    <p:extLst>
      <p:ext uri="{BB962C8B-B14F-4D97-AF65-F5344CB8AC3E}">
        <p14:creationId xmlns:p14="http://schemas.microsoft.com/office/powerpoint/2010/main" val="3456380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3132"/>
            <a:ext cx="8596668" cy="581891"/>
          </a:xfrm>
        </p:spPr>
        <p:txBody>
          <a:bodyPr>
            <a:normAutofit fontScale="90000"/>
          </a:bodyPr>
          <a:lstStyle/>
          <a:p>
            <a:pPr algn="ctr"/>
            <a:r>
              <a:rPr lang="en-US" dirty="0" smtClean="0">
                <a:solidFill>
                  <a:schemeClr val="tx1"/>
                </a:solidFill>
              </a:rPr>
              <a:t>2016-17 Themes-Questions</a:t>
            </a:r>
            <a:endParaRPr lang="en-US" dirty="0">
              <a:solidFill>
                <a:schemeClr val="tx1"/>
              </a:solidFill>
            </a:endParaRPr>
          </a:p>
        </p:txBody>
      </p:sp>
      <p:sp>
        <p:nvSpPr>
          <p:cNvPr id="3" name="Content Placeholder 2"/>
          <p:cNvSpPr>
            <a:spLocks noGrp="1"/>
          </p:cNvSpPr>
          <p:nvPr>
            <p:ph idx="1"/>
          </p:nvPr>
        </p:nvSpPr>
        <p:spPr>
          <a:xfrm>
            <a:off x="677334" y="855023"/>
            <a:ext cx="8596668" cy="5186340"/>
          </a:xfrm>
        </p:spPr>
        <p:txBody>
          <a:bodyPr>
            <a:noAutofit/>
          </a:bodyPr>
          <a:lstStyle/>
          <a:p>
            <a:r>
              <a:rPr lang="en-US" dirty="0" smtClean="0"/>
              <a:t>National Expansion Should Continue</a:t>
            </a:r>
          </a:p>
          <a:p>
            <a:r>
              <a:rPr lang="en-US" dirty="0" smtClean="0"/>
              <a:t>Tightening Labor Markets</a:t>
            </a:r>
          </a:p>
          <a:p>
            <a:r>
              <a:rPr lang="en-US" dirty="0" smtClean="0"/>
              <a:t>Inflation Pick Up- As Transitory Events Pass-Watch the Dollar and Oil</a:t>
            </a:r>
          </a:p>
          <a:p>
            <a:r>
              <a:rPr lang="en-US" dirty="0" smtClean="0"/>
              <a:t>Residential Markets Improving</a:t>
            </a:r>
          </a:p>
          <a:p>
            <a:r>
              <a:rPr lang="en-US" dirty="0" smtClean="0"/>
              <a:t>Will Investment Rebound </a:t>
            </a:r>
          </a:p>
          <a:p>
            <a:r>
              <a:rPr lang="en-US" dirty="0" smtClean="0"/>
              <a:t>Unease About Overseas Events-Trade Policy</a:t>
            </a:r>
          </a:p>
          <a:p>
            <a:r>
              <a:rPr lang="en-US" dirty="0" smtClean="0"/>
              <a:t>Very Gradual Rate Increases-Data Driven –Volatility-New Territory</a:t>
            </a:r>
          </a:p>
          <a:p>
            <a:r>
              <a:rPr lang="en-US" dirty="0" smtClean="0"/>
              <a:t>Oregon Should Continue to Grow  at a Slowing Pace 3.5-2.5% over 2016 and 2017</a:t>
            </a:r>
          </a:p>
          <a:p>
            <a:r>
              <a:rPr lang="en-US" dirty="0" smtClean="0"/>
              <a:t>New Cast of Characters-Mix of </a:t>
            </a:r>
            <a:r>
              <a:rPr lang="en-US" dirty="0" smtClean="0"/>
              <a:t>Control</a:t>
            </a:r>
          </a:p>
          <a:p>
            <a:endParaRPr lang="en-US" dirty="0"/>
          </a:p>
          <a:p>
            <a:r>
              <a:rPr lang="en-US" dirty="0" smtClean="0"/>
              <a:t>A Glimmer</a:t>
            </a:r>
            <a:endParaRPr lang="en-US" dirty="0" smtClean="0"/>
          </a:p>
          <a:p>
            <a:pPr marL="0" indent="0">
              <a:buNone/>
            </a:pPr>
            <a:endParaRPr lang="en-US" dirty="0" smtClean="0"/>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7801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10/31/2016</a:t>
            </a:r>
            <a:endParaRPr lang="en-US"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en-US" dirty="0" smtClean="0"/>
              <a:t>Last Day of the 88</a:t>
            </a:r>
            <a:r>
              <a:rPr lang="en-US" baseline="30000" dirty="0" smtClean="0"/>
              <a:t>th</a:t>
            </a:r>
            <a:r>
              <a:rPr lang="en-US" dirty="0" smtClean="0"/>
              <a:t> Month</a:t>
            </a:r>
          </a:p>
          <a:p>
            <a:r>
              <a:rPr lang="en-US" dirty="0" smtClean="0"/>
              <a:t>Interest Rates in 2016 have hit 5,000 Year Lows</a:t>
            </a:r>
          </a:p>
          <a:p>
            <a:r>
              <a:rPr lang="en-US" dirty="0" smtClean="0"/>
              <a:t>Oregon Has Spent Time as the Fastest Growing State In Terms of Employment</a:t>
            </a:r>
          </a:p>
          <a:p>
            <a:r>
              <a:rPr lang="en-US" dirty="0" smtClean="0"/>
              <a:t>Case Shiller Portland Most Rapid Price Gains Followed by Seattle and Denver</a:t>
            </a:r>
          </a:p>
          <a:p>
            <a:r>
              <a:rPr lang="en-US" dirty="0" smtClean="0"/>
              <a:t>Cusp of Monetary Policy </a:t>
            </a:r>
            <a:r>
              <a:rPr lang="en-US" dirty="0" smtClean="0"/>
              <a:t>Move</a:t>
            </a:r>
            <a:endParaRPr lang="en-US" dirty="0" smtClean="0"/>
          </a:p>
          <a:p>
            <a:r>
              <a:rPr lang="en-US" dirty="0" smtClean="0"/>
              <a:t>You Work in an Asset Class that has Seen Rapid Appreciation</a:t>
            </a:r>
          </a:p>
          <a:p>
            <a:r>
              <a:rPr lang="en-US" dirty="0" smtClean="0"/>
              <a:t>Election Process that  Neither We Nor the World Will Soon Forget</a:t>
            </a:r>
          </a:p>
          <a:p>
            <a:r>
              <a:rPr lang="en-US" dirty="0" smtClean="0"/>
              <a:t>Oregon Tax Battles Once Again</a:t>
            </a:r>
          </a:p>
          <a:p>
            <a:r>
              <a:rPr lang="en-US" dirty="0" smtClean="0"/>
              <a:t>“</a:t>
            </a:r>
            <a:r>
              <a:rPr lang="en-US" dirty="0"/>
              <a:t>Economic growth in advanced economies has been weaker for longer than it has been in the lifetime of most people on earth.” Neil Irwin NYT  8/17/16</a:t>
            </a:r>
          </a:p>
          <a:p>
            <a:r>
              <a:rPr lang="en-US" dirty="0"/>
              <a:t>McKinsey Global Institute 65-70% of Households in Advanced Economies Market Incomes flat or down </a:t>
            </a:r>
            <a:r>
              <a:rPr lang="en-US" dirty="0" smtClean="0"/>
              <a:t>2005-2014</a:t>
            </a:r>
          </a:p>
          <a:p>
            <a:r>
              <a:rPr lang="en-US" dirty="0" smtClean="0"/>
              <a:t>Political Risk-(Cubs in Series)</a:t>
            </a:r>
            <a:endParaRPr lang="en-US" dirty="0"/>
          </a:p>
          <a:p>
            <a:endParaRPr lang="en-US" dirty="0"/>
          </a:p>
        </p:txBody>
      </p:sp>
    </p:spTree>
    <p:extLst>
      <p:ext uri="{BB962C8B-B14F-4D97-AF65-F5344CB8AC3E}">
        <p14:creationId xmlns:p14="http://schemas.microsoft.com/office/powerpoint/2010/main" val="64119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2640136"/>
              </p:ext>
            </p:extLst>
          </p:nvPr>
        </p:nvGraphicFramePr>
        <p:xfrm>
          <a:off x="2470069" y="1287165"/>
          <a:ext cx="5474521" cy="5036755"/>
        </p:xfrm>
        <a:graphic>
          <a:graphicData uri="http://schemas.openxmlformats.org/drawingml/2006/table">
            <a:tbl>
              <a:tblPr firstRow="1" bandRow="1">
                <a:tableStyleId>{5C22544A-7EE6-4342-B048-85BDC9FD1C3A}</a:tableStyleId>
              </a:tblPr>
              <a:tblGrid>
                <a:gridCol w="1272578"/>
                <a:gridCol w="768867"/>
                <a:gridCol w="858269"/>
                <a:gridCol w="858269"/>
                <a:gridCol w="858269"/>
                <a:gridCol w="858269"/>
              </a:tblGrid>
              <a:tr h="381000">
                <a:tc>
                  <a:txBody>
                    <a:bodyPr/>
                    <a:lstStyle/>
                    <a:p>
                      <a:endParaRPr lang="en-US" sz="2400" dirty="0"/>
                    </a:p>
                  </a:txBody>
                  <a:tcPr marL="68580" marR="68580"/>
                </a:tc>
                <a:tc>
                  <a:txBody>
                    <a:bodyPr/>
                    <a:lstStyle/>
                    <a:p>
                      <a:r>
                        <a:rPr lang="en-US" sz="1400" dirty="0" smtClean="0"/>
                        <a:t>Q3 15</a:t>
                      </a:r>
                      <a:endParaRPr lang="en-US" sz="1400" dirty="0"/>
                    </a:p>
                  </a:txBody>
                  <a:tcPr marL="68580" marR="68580"/>
                </a:tc>
                <a:tc>
                  <a:txBody>
                    <a:bodyPr/>
                    <a:lstStyle/>
                    <a:p>
                      <a:r>
                        <a:rPr lang="en-US" sz="1400" dirty="0" smtClean="0"/>
                        <a:t>Q4-15</a:t>
                      </a:r>
                      <a:endParaRPr lang="en-US" sz="1400" dirty="0"/>
                    </a:p>
                  </a:txBody>
                  <a:tcPr marL="68580" marR="68580"/>
                </a:tc>
                <a:tc>
                  <a:txBody>
                    <a:bodyPr/>
                    <a:lstStyle/>
                    <a:p>
                      <a:r>
                        <a:rPr lang="en-US" sz="1400" dirty="0" smtClean="0"/>
                        <a:t>Q1-16</a:t>
                      </a:r>
                      <a:endParaRPr lang="en-US" sz="1400" dirty="0"/>
                    </a:p>
                  </a:txBody>
                  <a:tcPr marL="68580" marR="68580"/>
                </a:tc>
                <a:tc>
                  <a:txBody>
                    <a:bodyPr/>
                    <a:lstStyle/>
                    <a:p>
                      <a:r>
                        <a:rPr lang="en-US" sz="1400" dirty="0" smtClean="0"/>
                        <a:t>Q2-16</a:t>
                      </a:r>
                      <a:endParaRPr lang="en-US" sz="1400" dirty="0"/>
                    </a:p>
                  </a:txBody>
                  <a:tcPr marL="68580" marR="68580"/>
                </a:tc>
                <a:tc>
                  <a:txBody>
                    <a:bodyPr/>
                    <a:lstStyle/>
                    <a:p>
                      <a:r>
                        <a:rPr lang="en-US" sz="1400" dirty="0" smtClean="0"/>
                        <a:t>Q3-16</a:t>
                      </a:r>
                      <a:endParaRPr lang="en-US" sz="1400" dirty="0"/>
                    </a:p>
                  </a:txBody>
                  <a:tcPr marL="68580" marR="68580"/>
                </a:tc>
              </a:tr>
              <a:tr h="381000">
                <a:tc>
                  <a:txBody>
                    <a:bodyPr/>
                    <a:lstStyle/>
                    <a:p>
                      <a:r>
                        <a:rPr lang="en-US" sz="1050" dirty="0" smtClean="0"/>
                        <a:t>GDP</a:t>
                      </a:r>
                      <a:endParaRPr lang="en-US" sz="1050" dirty="0"/>
                    </a:p>
                  </a:txBody>
                  <a:tcPr marL="68580" marR="68580"/>
                </a:tc>
                <a:tc>
                  <a:txBody>
                    <a:bodyPr/>
                    <a:lstStyle/>
                    <a:p>
                      <a:r>
                        <a:rPr lang="en-US" sz="1600" dirty="0" smtClean="0"/>
                        <a:t>2</a:t>
                      </a:r>
                      <a:endParaRPr lang="en-US" sz="1600" dirty="0"/>
                    </a:p>
                  </a:txBody>
                  <a:tcPr marL="68580" marR="68580">
                    <a:solidFill>
                      <a:schemeClr val="accent1">
                        <a:lumMod val="40000"/>
                        <a:lumOff val="60000"/>
                      </a:schemeClr>
                    </a:solidFill>
                  </a:tcPr>
                </a:tc>
                <a:tc>
                  <a:txBody>
                    <a:bodyPr/>
                    <a:lstStyle/>
                    <a:p>
                      <a:r>
                        <a:rPr lang="en-US" sz="1600" dirty="0" smtClean="0"/>
                        <a:t>.9</a:t>
                      </a:r>
                      <a:endParaRPr lang="en-US" sz="1600" dirty="0"/>
                    </a:p>
                  </a:txBody>
                  <a:tcPr marL="68580" marR="68580">
                    <a:solidFill>
                      <a:srgbClr val="00B0F0"/>
                    </a:solidFill>
                  </a:tcPr>
                </a:tc>
                <a:tc>
                  <a:txBody>
                    <a:bodyPr/>
                    <a:lstStyle/>
                    <a:p>
                      <a:r>
                        <a:rPr lang="en-US" sz="1600" dirty="0" smtClean="0"/>
                        <a:t>.8</a:t>
                      </a:r>
                      <a:endParaRPr lang="en-US" sz="1600" dirty="0"/>
                    </a:p>
                  </a:txBody>
                  <a:tcPr marL="68580" marR="68580">
                    <a:solidFill>
                      <a:srgbClr val="00B0F0"/>
                    </a:solidFill>
                  </a:tcPr>
                </a:tc>
                <a:tc>
                  <a:txBody>
                    <a:bodyPr/>
                    <a:lstStyle/>
                    <a:p>
                      <a:r>
                        <a:rPr lang="en-US" sz="1600" dirty="0" smtClean="0"/>
                        <a:t>1.4</a:t>
                      </a:r>
                      <a:endParaRPr lang="en-US" sz="1600" dirty="0"/>
                    </a:p>
                  </a:txBody>
                  <a:tcPr marL="68580" marR="68580">
                    <a:solidFill>
                      <a:srgbClr val="00B0F0"/>
                    </a:solidFill>
                  </a:tcPr>
                </a:tc>
                <a:tc>
                  <a:txBody>
                    <a:bodyPr/>
                    <a:lstStyle/>
                    <a:p>
                      <a:r>
                        <a:rPr lang="en-US" sz="1600" dirty="0" smtClean="0"/>
                        <a:t>2.9</a:t>
                      </a:r>
                      <a:endParaRPr lang="en-US" sz="1600" dirty="0"/>
                    </a:p>
                  </a:txBody>
                  <a:tcPr marL="68580" marR="68580">
                    <a:solidFill>
                      <a:srgbClr val="00B0F0"/>
                    </a:solidFill>
                  </a:tcPr>
                </a:tc>
              </a:tr>
              <a:tr h="482698">
                <a:tc>
                  <a:txBody>
                    <a:bodyPr/>
                    <a:lstStyle/>
                    <a:p>
                      <a:r>
                        <a:rPr lang="en-US" sz="1000" dirty="0" smtClean="0"/>
                        <a:t>Consumption</a:t>
                      </a:r>
                      <a:endParaRPr lang="en-US" sz="1000" dirty="0"/>
                    </a:p>
                  </a:txBody>
                  <a:tcPr marL="68580" marR="68580">
                    <a:solidFill>
                      <a:srgbClr val="FFFF00"/>
                    </a:solidFill>
                  </a:tcPr>
                </a:tc>
                <a:tc>
                  <a:txBody>
                    <a:bodyPr/>
                    <a:lstStyle/>
                    <a:p>
                      <a:r>
                        <a:rPr lang="en-US" sz="1600" dirty="0" smtClean="0"/>
                        <a:t>2.7</a:t>
                      </a:r>
                      <a:endParaRPr lang="en-US" sz="1600" dirty="0"/>
                    </a:p>
                  </a:txBody>
                  <a:tcPr marL="68580" marR="68580">
                    <a:solidFill>
                      <a:srgbClr val="FFFF00"/>
                    </a:solidFill>
                  </a:tcPr>
                </a:tc>
                <a:tc>
                  <a:txBody>
                    <a:bodyPr/>
                    <a:lstStyle/>
                    <a:p>
                      <a:r>
                        <a:rPr lang="en-US" sz="1600" dirty="0" smtClean="0"/>
                        <a:t>2.3</a:t>
                      </a:r>
                      <a:endParaRPr lang="en-US" sz="1600" dirty="0"/>
                    </a:p>
                  </a:txBody>
                  <a:tcPr marL="68580" marR="68580">
                    <a:solidFill>
                      <a:srgbClr val="FFFF00"/>
                    </a:solidFill>
                  </a:tcPr>
                </a:tc>
                <a:tc>
                  <a:txBody>
                    <a:bodyPr/>
                    <a:lstStyle/>
                    <a:p>
                      <a:r>
                        <a:rPr lang="en-US" sz="1600" dirty="0" smtClean="0"/>
                        <a:t>1.6</a:t>
                      </a:r>
                      <a:endParaRPr lang="en-US" sz="1600" dirty="0"/>
                    </a:p>
                  </a:txBody>
                  <a:tcPr marL="68580" marR="68580">
                    <a:solidFill>
                      <a:srgbClr val="FFFF00"/>
                    </a:solidFill>
                  </a:tcPr>
                </a:tc>
                <a:tc>
                  <a:txBody>
                    <a:bodyPr/>
                    <a:lstStyle/>
                    <a:p>
                      <a:r>
                        <a:rPr lang="en-US" sz="1600" dirty="0" smtClean="0"/>
                        <a:t>4.3</a:t>
                      </a:r>
                      <a:endParaRPr lang="en-US" sz="1600" dirty="0"/>
                    </a:p>
                  </a:txBody>
                  <a:tcPr marL="68580" marR="68580">
                    <a:solidFill>
                      <a:srgbClr val="FFFF00"/>
                    </a:solidFill>
                  </a:tcPr>
                </a:tc>
                <a:tc>
                  <a:txBody>
                    <a:bodyPr/>
                    <a:lstStyle/>
                    <a:p>
                      <a:r>
                        <a:rPr lang="en-US" sz="1600" dirty="0" smtClean="0"/>
                        <a:t>2.1</a:t>
                      </a:r>
                      <a:endParaRPr lang="en-US" sz="1600" dirty="0"/>
                    </a:p>
                  </a:txBody>
                  <a:tcPr marL="68580" marR="68580">
                    <a:solidFill>
                      <a:srgbClr val="FFFF00"/>
                    </a:solidFill>
                  </a:tcPr>
                </a:tc>
              </a:tr>
              <a:tr h="355502">
                <a:tc>
                  <a:txBody>
                    <a:bodyPr/>
                    <a:lstStyle/>
                    <a:p>
                      <a:r>
                        <a:rPr lang="en-US" sz="1050" dirty="0" smtClean="0"/>
                        <a:t>Equipment</a:t>
                      </a:r>
                      <a:endParaRPr lang="en-US" sz="1050" dirty="0"/>
                    </a:p>
                  </a:txBody>
                  <a:tcPr marL="68580" marR="68580"/>
                </a:tc>
                <a:tc>
                  <a:txBody>
                    <a:bodyPr/>
                    <a:lstStyle/>
                    <a:p>
                      <a:r>
                        <a:rPr lang="en-US" sz="1400" dirty="0" smtClean="0"/>
                        <a:t>9.1</a:t>
                      </a:r>
                      <a:endParaRPr lang="en-US" sz="1400" dirty="0"/>
                    </a:p>
                  </a:txBody>
                  <a:tcPr marL="68580" marR="68580"/>
                </a:tc>
                <a:tc>
                  <a:txBody>
                    <a:bodyPr/>
                    <a:lstStyle/>
                    <a:p>
                      <a:r>
                        <a:rPr lang="en-US" sz="1400" dirty="0" smtClean="0"/>
                        <a:t>-2.6</a:t>
                      </a:r>
                      <a:endParaRPr lang="en-US" sz="1400" dirty="0"/>
                    </a:p>
                  </a:txBody>
                  <a:tcPr marL="68580" marR="68580"/>
                </a:tc>
                <a:tc>
                  <a:txBody>
                    <a:bodyPr/>
                    <a:lstStyle/>
                    <a:p>
                      <a:r>
                        <a:rPr lang="en-US" sz="1400" dirty="0" smtClean="0"/>
                        <a:t>-9.5</a:t>
                      </a:r>
                      <a:endParaRPr lang="en-US" sz="1400" dirty="0"/>
                    </a:p>
                  </a:txBody>
                  <a:tcPr marL="68580" marR="68580"/>
                </a:tc>
                <a:tc>
                  <a:txBody>
                    <a:bodyPr/>
                    <a:lstStyle/>
                    <a:p>
                      <a:r>
                        <a:rPr lang="en-US" sz="1400" dirty="0" smtClean="0"/>
                        <a:t>-2.9</a:t>
                      </a:r>
                      <a:endParaRPr lang="en-US" sz="1400" dirty="0"/>
                    </a:p>
                  </a:txBody>
                  <a:tcPr marL="68580" marR="68580"/>
                </a:tc>
                <a:tc>
                  <a:txBody>
                    <a:bodyPr/>
                    <a:lstStyle/>
                    <a:p>
                      <a:r>
                        <a:rPr lang="en-US" sz="1400" dirty="0" smtClean="0"/>
                        <a:t>-2.7</a:t>
                      </a:r>
                      <a:endParaRPr lang="en-US" sz="1400" dirty="0"/>
                    </a:p>
                  </a:txBody>
                  <a:tcPr marL="68580" marR="68580"/>
                </a:tc>
              </a:tr>
              <a:tr h="531408">
                <a:tc>
                  <a:txBody>
                    <a:bodyPr/>
                    <a:lstStyle/>
                    <a:p>
                      <a:r>
                        <a:rPr lang="en-US" sz="1050" b="0" i="0" dirty="0" smtClean="0"/>
                        <a:t>Intell</a:t>
                      </a:r>
                    </a:p>
                    <a:p>
                      <a:r>
                        <a:rPr lang="en-US" sz="1050" b="0" i="0" baseline="0" dirty="0" smtClean="0"/>
                        <a:t>Prop</a:t>
                      </a:r>
                      <a:endParaRPr lang="en-US" sz="1050" b="0" i="0" dirty="0"/>
                    </a:p>
                  </a:txBody>
                  <a:tcPr marL="68580" marR="68580"/>
                </a:tc>
                <a:tc>
                  <a:txBody>
                    <a:bodyPr/>
                    <a:lstStyle/>
                    <a:p>
                      <a:r>
                        <a:rPr lang="en-US" sz="1600" b="0" i="0" dirty="0" smtClean="0"/>
                        <a:t>2.1</a:t>
                      </a:r>
                      <a:endParaRPr lang="en-US" sz="1600" b="0" i="0" dirty="0"/>
                    </a:p>
                  </a:txBody>
                  <a:tcPr marL="68580" marR="68580"/>
                </a:tc>
                <a:tc>
                  <a:txBody>
                    <a:bodyPr/>
                    <a:lstStyle/>
                    <a:p>
                      <a:r>
                        <a:rPr lang="en-US" sz="1600" b="0" i="0" dirty="0" smtClean="0"/>
                        <a:t>4.6</a:t>
                      </a:r>
                      <a:endParaRPr lang="en-US" sz="1600" b="0" i="0" dirty="0"/>
                    </a:p>
                  </a:txBody>
                  <a:tcPr marL="68580" marR="68580"/>
                </a:tc>
                <a:tc>
                  <a:txBody>
                    <a:bodyPr/>
                    <a:lstStyle/>
                    <a:p>
                      <a:r>
                        <a:rPr lang="en-US" sz="1600" b="0" i="0" dirty="0" smtClean="0"/>
                        <a:t> 3.7</a:t>
                      </a:r>
                      <a:endParaRPr lang="en-US" sz="1600" b="0" i="0" dirty="0"/>
                    </a:p>
                  </a:txBody>
                  <a:tcPr marL="68580" marR="68580"/>
                </a:tc>
                <a:tc>
                  <a:txBody>
                    <a:bodyPr/>
                    <a:lstStyle/>
                    <a:p>
                      <a:r>
                        <a:rPr lang="en-US" sz="1600" b="0" i="0" baseline="0" dirty="0" smtClean="0"/>
                        <a:t>  9</a:t>
                      </a:r>
                      <a:endParaRPr lang="en-US" sz="1600" b="0" i="0" dirty="0"/>
                    </a:p>
                  </a:txBody>
                  <a:tcPr marL="68580" marR="68580"/>
                </a:tc>
                <a:tc>
                  <a:txBody>
                    <a:bodyPr/>
                    <a:lstStyle/>
                    <a:p>
                      <a:r>
                        <a:rPr lang="en-US" sz="1600" b="0" i="0" dirty="0" smtClean="0"/>
                        <a:t>4</a:t>
                      </a:r>
                      <a:endParaRPr lang="en-US" sz="1600" b="0" i="0" dirty="0"/>
                    </a:p>
                  </a:txBody>
                  <a:tcPr marL="68580" marR="68580"/>
                </a:tc>
              </a:tr>
              <a:tr h="563360">
                <a:tc>
                  <a:txBody>
                    <a:bodyPr/>
                    <a:lstStyle/>
                    <a:p>
                      <a:r>
                        <a:rPr lang="en-US" sz="1050" dirty="0" smtClean="0"/>
                        <a:t>Non-Res</a:t>
                      </a:r>
                      <a:r>
                        <a:rPr lang="en-US" sz="1050" baseline="0" dirty="0" smtClean="0"/>
                        <a:t> </a:t>
                      </a:r>
                      <a:r>
                        <a:rPr lang="en-US" sz="1050" dirty="0" smtClean="0"/>
                        <a:t> </a:t>
                      </a:r>
                      <a:endParaRPr lang="en-US" sz="1050" dirty="0"/>
                    </a:p>
                  </a:txBody>
                  <a:tcPr marL="68580" marR="68580"/>
                </a:tc>
                <a:tc>
                  <a:txBody>
                    <a:bodyPr/>
                    <a:lstStyle/>
                    <a:p>
                      <a:r>
                        <a:rPr lang="en-US" sz="1600" dirty="0" smtClean="0"/>
                        <a:t>-4.3</a:t>
                      </a:r>
                      <a:endParaRPr lang="en-US" sz="1600" dirty="0"/>
                    </a:p>
                  </a:txBody>
                  <a:tcPr marL="68580" marR="68580"/>
                </a:tc>
                <a:tc>
                  <a:txBody>
                    <a:bodyPr/>
                    <a:lstStyle/>
                    <a:p>
                      <a:r>
                        <a:rPr lang="en-US" sz="1600" dirty="0" smtClean="0"/>
                        <a:t>-15.2</a:t>
                      </a:r>
                      <a:endParaRPr lang="en-US" sz="1600" dirty="0"/>
                    </a:p>
                  </a:txBody>
                  <a:tcPr marL="68580" marR="68580"/>
                </a:tc>
                <a:tc>
                  <a:txBody>
                    <a:bodyPr/>
                    <a:lstStyle/>
                    <a:p>
                      <a:r>
                        <a:rPr lang="en-US" sz="1600" dirty="0" smtClean="0"/>
                        <a:t>.1</a:t>
                      </a:r>
                      <a:endParaRPr lang="en-US" sz="1600" dirty="0"/>
                    </a:p>
                  </a:txBody>
                  <a:tcPr marL="68580" marR="68580"/>
                </a:tc>
                <a:tc>
                  <a:txBody>
                    <a:bodyPr/>
                    <a:lstStyle/>
                    <a:p>
                      <a:r>
                        <a:rPr lang="en-US" sz="1600" dirty="0" smtClean="0"/>
                        <a:t>-2.1</a:t>
                      </a:r>
                      <a:endParaRPr lang="en-US" sz="1600" dirty="0"/>
                    </a:p>
                  </a:txBody>
                  <a:tcPr marL="68580" marR="68580"/>
                </a:tc>
                <a:tc>
                  <a:txBody>
                    <a:bodyPr/>
                    <a:lstStyle/>
                    <a:p>
                      <a:r>
                        <a:rPr lang="en-US" sz="1600" dirty="0" smtClean="0"/>
                        <a:t>5.4</a:t>
                      </a:r>
                      <a:endParaRPr lang="en-US" sz="1600" dirty="0"/>
                    </a:p>
                  </a:txBody>
                  <a:tcPr marL="68580" marR="68580"/>
                </a:tc>
              </a:tr>
              <a:tr h="464644">
                <a:tc>
                  <a:txBody>
                    <a:bodyPr/>
                    <a:lstStyle/>
                    <a:p>
                      <a:r>
                        <a:rPr lang="en-US" sz="1050" dirty="0" smtClean="0"/>
                        <a:t>Residential</a:t>
                      </a:r>
                      <a:endParaRPr lang="en-US" sz="1050" dirty="0"/>
                    </a:p>
                  </a:txBody>
                  <a:tcPr marL="68580" marR="68580"/>
                </a:tc>
                <a:tc>
                  <a:txBody>
                    <a:bodyPr/>
                    <a:lstStyle/>
                    <a:p>
                      <a:r>
                        <a:rPr lang="en-US" sz="1600" baseline="0" dirty="0" smtClean="0"/>
                        <a:t>12.6</a:t>
                      </a:r>
                      <a:endParaRPr lang="en-US" sz="1600" baseline="0" dirty="0"/>
                    </a:p>
                  </a:txBody>
                  <a:tcPr marL="68580" marR="68580">
                    <a:lnB w="12700" cmpd="sng">
                      <a:noFill/>
                    </a:lnB>
                    <a:solidFill>
                      <a:srgbClr val="FFFF00"/>
                    </a:solidFill>
                  </a:tcPr>
                </a:tc>
                <a:tc>
                  <a:txBody>
                    <a:bodyPr/>
                    <a:lstStyle/>
                    <a:p>
                      <a:r>
                        <a:rPr lang="en-US" sz="1600" baseline="0" dirty="0" smtClean="0"/>
                        <a:t>11.5</a:t>
                      </a:r>
                      <a:endParaRPr lang="en-US" sz="1600" baseline="0" dirty="0"/>
                    </a:p>
                  </a:txBody>
                  <a:tcPr marL="68580" marR="68580">
                    <a:lnB w="12700" cmpd="sng">
                      <a:noFill/>
                    </a:lnB>
                    <a:solidFill>
                      <a:srgbClr val="FFFF00"/>
                    </a:solidFill>
                  </a:tcPr>
                </a:tc>
                <a:tc>
                  <a:txBody>
                    <a:bodyPr/>
                    <a:lstStyle/>
                    <a:p>
                      <a:r>
                        <a:rPr lang="en-US" sz="1600" baseline="0" dirty="0" smtClean="0"/>
                        <a:t>7.8</a:t>
                      </a:r>
                      <a:endParaRPr lang="en-US" sz="1600" baseline="0" dirty="0"/>
                    </a:p>
                  </a:txBody>
                  <a:tcPr marL="68580" marR="68580">
                    <a:lnB w="12700" cmpd="sng">
                      <a:noFill/>
                    </a:lnB>
                    <a:solidFill>
                      <a:srgbClr val="FFFF00"/>
                    </a:solidFill>
                  </a:tcPr>
                </a:tc>
                <a:tc>
                  <a:txBody>
                    <a:bodyPr/>
                    <a:lstStyle/>
                    <a:p>
                      <a:r>
                        <a:rPr lang="en-US" sz="1600" baseline="0" dirty="0" smtClean="0"/>
                        <a:t>-7.7</a:t>
                      </a:r>
                      <a:endParaRPr lang="en-US" sz="1600" baseline="0" dirty="0"/>
                    </a:p>
                  </a:txBody>
                  <a:tcPr marL="68580" marR="68580">
                    <a:lnB w="12700" cmpd="sng">
                      <a:noFill/>
                    </a:lnB>
                    <a:solidFill>
                      <a:srgbClr val="FFFF00"/>
                    </a:solidFill>
                  </a:tcPr>
                </a:tc>
                <a:tc>
                  <a:txBody>
                    <a:bodyPr/>
                    <a:lstStyle/>
                    <a:p>
                      <a:r>
                        <a:rPr lang="en-US" sz="1600" baseline="0" dirty="0" smtClean="0"/>
                        <a:t>-6.2</a:t>
                      </a:r>
                      <a:endParaRPr lang="en-US" sz="1600" baseline="0" dirty="0"/>
                    </a:p>
                  </a:txBody>
                  <a:tcPr marL="68580" marR="68580">
                    <a:lnB w="12700" cmpd="sng">
                      <a:noFill/>
                    </a:lnB>
                    <a:solidFill>
                      <a:srgbClr val="FFFF00"/>
                    </a:solidFill>
                  </a:tcPr>
                </a:tc>
              </a:tr>
              <a:tr h="471409">
                <a:tc>
                  <a:txBody>
                    <a:bodyPr/>
                    <a:lstStyle/>
                    <a:p>
                      <a:r>
                        <a:rPr lang="en-US" sz="1000" dirty="0" smtClean="0"/>
                        <a:t>Federal</a:t>
                      </a:r>
                      <a:endParaRPr lang="en-US" sz="1000" dirty="0"/>
                    </a:p>
                  </a:txBody>
                  <a:tcPr marL="68580" marR="68580">
                    <a:solidFill>
                      <a:srgbClr val="FFFF00"/>
                    </a:solidFill>
                  </a:tcPr>
                </a:tc>
                <a:tc>
                  <a:txBody>
                    <a:bodyPr/>
                    <a:lstStyle/>
                    <a:p>
                      <a:r>
                        <a:rPr lang="en-US" sz="1400" dirty="0" smtClean="0">
                          <a:solidFill>
                            <a:schemeClr val="tx1"/>
                          </a:solidFill>
                        </a:rPr>
                        <a:t>1</a:t>
                      </a:r>
                      <a:endParaRPr lang="en-US" sz="1400" dirty="0">
                        <a:solidFill>
                          <a:schemeClr val="tx1"/>
                        </a:solidFill>
                      </a:endParaRPr>
                    </a:p>
                  </a:txBody>
                  <a:tcPr marL="68580" marR="68580">
                    <a:lnR w="12700" cmpd="sng">
                      <a:noFill/>
                    </a:lnR>
                    <a:lnT w="12700" cmpd="sng">
                      <a:noFill/>
                    </a:lnT>
                    <a:lnB w="12700" cmpd="sng">
                      <a:noFill/>
                    </a:lnB>
                    <a:lnTlToBr w="12700" cmpd="sng">
                      <a:noFill/>
                      <a:prstDash val="solid"/>
                    </a:lnTlToBr>
                    <a:lnBlToTr w="12700" cmpd="sng">
                      <a:noFill/>
                      <a:prstDash val="solid"/>
                    </a:lnBlToTr>
                    <a:solidFill>
                      <a:srgbClr val="FFFF00"/>
                    </a:solidFill>
                  </a:tcPr>
                </a:tc>
                <a:tc>
                  <a:txBody>
                    <a:bodyPr/>
                    <a:lstStyle/>
                    <a:p>
                      <a:r>
                        <a:rPr lang="en-US" sz="1400" dirty="0" smtClean="0">
                          <a:solidFill>
                            <a:schemeClr val="tx1"/>
                          </a:solidFill>
                        </a:rPr>
                        <a:t>3.8</a:t>
                      </a:r>
                      <a:endParaRPr lang="en-US" sz="1400" dirty="0">
                        <a:solidFill>
                          <a:schemeClr val="tx1"/>
                        </a:solidFill>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c>
                  <a:txBody>
                    <a:bodyPr/>
                    <a:lstStyle/>
                    <a:p>
                      <a:r>
                        <a:rPr lang="en-US" sz="1400" dirty="0" smtClean="0">
                          <a:solidFill>
                            <a:schemeClr val="tx1"/>
                          </a:solidFill>
                        </a:rPr>
                        <a:t>-1.5</a:t>
                      </a:r>
                      <a:endParaRPr lang="en-US" sz="1400" dirty="0">
                        <a:solidFill>
                          <a:schemeClr val="tx1"/>
                        </a:solidFill>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c>
                  <a:txBody>
                    <a:bodyPr/>
                    <a:lstStyle/>
                    <a:p>
                      <a:r>
                        <a:rPr lang="en-US" sz="1400" dirty="0" smtClean="0">
                          <a:solidFill>
                            <a:schemeClr val="tx1"/>
                          </a:solidFill>
                        </a:rPr>
                        <a:t>-.4</a:t>
                      </a:r>
                      <a:endParaRPr lang="en-US" sz="1400" dirty="0">
                        <a:solidFill>
                          <a:schemeClr val="tx1"/>
                        </a:solidFill>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c>
                  <a:txBody>
                    <a:bodyPr/>
                    <a:lstStyle/>
                    <a:p>
                      <a:r>
                        <a:rPr lang="en-US" sz="1400" dirty="0" smtClean="0">
                          <a:solidFill>
                            <a:schemeClr val="tx1"/>
                          </a:solidFill>
                        </a:rPr>
                        <a:t>2.5</a:t>
                      </a:r>
                      <a:endParaRPr lang="en-US" sz="1400" dirty="0">
                        <a:solidFill>
                          <a:schemeClr val="tx1"/>
                        </a:solidFill>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r>
              <a:tr h="533400">
                <a:tc>
                  <a:txBody>
                    <a:bodyPr/>
                    <a:lstStyle/>
                    <a:p>
                      <a:r>
                        <a:rPr lang="en-US" sz="1050" dirty="0" smtClean="0"/>
                        <a:t>State</a:t>
                      </a:r>
                      <a:r>
                        <a:rPr lang="en-US" sz="1050" baseline="0" dirty="0" smtClean="0"/>
                        <a:t> and Local</a:t>
                      </a:r>
                      <a:endParaRPr lang="en-US" sz="1050" dirty="0"/>
                    </a:p>
                  </a:txBody>
                  <a:tcPr marL="68580" marR="68580"/>
                </a:tc>
                <a:tc>
                  <a:txBody>
                    <a:bodyPr/>
                    <a:lstStyle/>
                    <a:p>
                      <a:r>
                        <a:rPr lang="en-US" sz="1600" dirty="0" smtClean="0"/>
                        <a:t>2.5</a:t>
                      </a:r>
                      <a:endParaRPr lang="en-US" sz="1600" dirty="0"/>
                    </a:p>
                  </a:txBody>
                  <a:tcPr marL="68580" marR="68580">
                    <a:lnT w="12700" cmpd="sng">
                      <a:noFill/>
                    </a:lnT>
                  </a:tcPr>
                </a:tc>
                <a:tc>
                  <a:txBody>
                    <a:bodyPr/>
                    <a:lstStyle/>
                    <a:p>
                      <a:r>
                        <a:rPr lang="en-US" sz="1600" dirty="0" smtClean="0"/>
                        <a:t>-.6</a:t>
                      </a:r>
                      <a:endParaRPr lang="en-US" sz="1600" dirty="0"/>
                    </a:p>
                  </a:txBody>
                  <a:tcPr marL="68580" marR="68580">
                    <a:lnT w="12700" cmpd="sng">
                      <a:noFill/>
                    </a:lnT>
                  </a:tcPr>
                </a:tc>
                <a:tc>
                  <a:txBody>
                    <a:bodyPr/>
                    <a:lstStyle/>
                    <a:p>
                      <a:r>
                        <a:rPr lang="en-US" sz="1600" dirty="0" smtClean="0"/>
                        <a:t> 3.5</a:t>
                      </a:r>
                      <a:endParaRPr lang="en-US" sz="1600" dirty="0"/>
                    </a:p>
                  </a:txBody>
                  <a:tcPr marL="68580" marR="68580">
                    <a:lnT w="12700" cmpd="sng">
                      <a:noFill/>
                    </a:lnT>
                    <a:solidFill>
                      <a:schemeClr val="accent1">
                        <a:lumMod val="20000"/>
                        <a:lumOff val="80000"/>
                      </a:schemeClr>
                    </a:solidFill>
                  </a:tcPr>
                </a:tc>
                <a:tc>
                  <a:txBody>
                    <a:bodyPr/>
                    <a:lstStyle/>
                    <a:p>
                      <a:r>
                        <a:rPr lang="en-US" sz="1600" dirty="0" smtClean="0"/>
                        <a:t>-2.5</a:t>
                      </a:r>
                      <a:endParaRPr lang="en-US" sz="1600" dirty="0"/>
                    </a:p>
                  </a:txBody>
                  <a:tcPr marL="68580" marR="68580">
                    <a:lnT w="12700" cmpd="sng">
                      <a:noFill/>
                    </a:lnT>
                    <a:solidFill>
                      <a:schemeClr val="accent1">
                        <a:lumMod val="20000"/>
                        <a:lumOff val="80000"/>
                      </a:schemeClr>
                    </a:solidFill>
                  </a:tcPr>
                </a:tc>
                <a:tc>
                  <a:txBody>
                    <a:bodyPr/>
                    <a:lstStyle/>
                    <a:p>
                      <a:r>
                        <a:rPr lang="en-US" sz="1600" dirty="0" smtClean="0"/>
                        <a:t>-.7</a:t>
                      </a:r>
                      <a:endParaRPr lang="en-US" sz="1600" dirty="0"/>
                    </a:p>
                  </a:txBody>
                  <a:tcPr marL="68580" marR="68580">
                    <a:lnT w="12700" cmpd="sng">
                      <a:noFill/>
                    </a:lnT>
                    <a:solidFill>
                      <a:schemeClr val="accent1">
                        <a:lumMod val="20000"/>
                        <a:lumOff val="80000"/>
                      </a:schemeClr>
                    </a:solidFill>
                  </a:tcPr>
                </a:tc>
              </a:tr>
              <a:tr h="460854">
                <a:tc>
                  <a:txBody>
                    <a:bodyPr/>
                    <a:lstStyle/>
                    <a:p>
                      <a:r>
                        <a:rPr lang="en-US" sz="1050" dirty="0" smtClean="0"/>
                        <a:t>Exports</a:t>
                      </a:r>
                      <a:endParaRPr lang="en-US" sz="1050" dirty="0"/>
                    </a:p>
                  </a:txBody>
                  <a:tcPr marL="68580" marR="68580"/>
                </a:tc>
                <a:tc>
                  <a:txBody>
                    <a:bodyPr/>
                    <a:lstStyle/>
                    <a:p>
                      <a:r>
                        <a:rPr lang="en-US" sz="1600" dirty="0" smtClean="0"/>
                        <a:t>-2.8</a:t>
                      </a:r>
                      <a:endParaRPr lang="en-US" sz="1600" dirty="0"/>
                    </a:p>
                  </a:txBody>
                  <a:tcPr marL="68580" marR="68580"/>
                </a:tc>
                <a:tc>
                  <a:txBody>
                    <a:bodyPr/>
                    <a:lstStyle/>
                    <a:p>
                      <a:r>
                        <a:rPr lang="en-US" sz="1600" dirty="0" smtClean="0"/>
                        <a:t>-2.7</a:t>
                      </a:r>
                      <a:endParaRPr lang="en-US" sz="1600" dirty="0"/>
                    </a:p>
                  </a:txBody>
                  <a:tcPr marL="68580" marR="68580"/>
                </a:tc>
                <a:tc>
                  <a:txBody>
                    <a:bodyPr/>
                    <a:lstStyle/>
                    <a:p>
                      <a:r>
                        <a:rPr lang="en-US" sz="1600" dirty="0" smtClean="0"/>
                        <a:t>-.7</a:t>
                      </a:r>
                      <a:endParaRPr lang="en-US" sz="1600" dirty="0"/>
                    </a:p>
                  </a:txBody>
                  <a:tcPr marL="68580" marR="68580"/>
                </a:tc>
                <a:tc>
                  <a:txBody>
                    <a:bodyPr/>
                    <a:lstStyle/>
                    <a:p>
                      <a:r>
                        <a:rPr lang="en-US" sz="1600" dirty="0" smtClean="0"/>
                        <a:t>1.8</a:t>
                      </a:r>
                      <a:endParaRPr lang="en-US" sz="1600" dirty="0"/>
                    </a:p>
                  </a:txBody>
                  <a:tcPr marL="68580" marR="68580"/>
                </a:tc>
                <a:tc>
                  <a:txBody>
                    <a:bodyPr/>
                    <a:lstStyle/>
                    <a:p>
                      <a:r>
                        <a:rPr lang="en-US" sz="1600" dirty="0" smtClean="0"/>
                        <a:t>10</a:t>
                      </a:r>
                      <a:endParaRPr lang="en-US" sz="1600" dirty="0"/>
                    </a:p>
                  </a:txBody>
                  <a:tcPr marL="68580" marR="68580"/>
                </a:tc>
              </a:tr>
              <a:tr h="288562">
                <a:tc>
                  <a:txBody>
                    <a:bodyPr/>
                    <a:lstStyle/>
                    <a:p>
                      <a:r>
                        <a:rPr lang="en-US" sz="1050" dirty="0" smtClean="0"/>
                        <a:t>Imports</a:t>
                      </a:r>
                      <a:endParaRPr lang="en-US" sz="1050" dirty="0"/>
                    </a:p>
                  </a:txBody>
                  <a:tcPr marL="68580" marR="68580"/>
                </a:tc>
                <a:tc>
                  <a:txBody>
                    <a:bodyPr/>
                    <a:lstStyle/>
                    <a:p>
                      <a:r>
                        <a:rPr lang="en-US" sz="1600" baseline="0" dirty="0" smtClean="0"/>
                        <a:t> 1.1</a:t>
                      </a:r>
                      <a:endParaRPr lang="en-US" sz="1600" dirty="0"/>
                    </a:p>
                  </a:txBody>
                  <a:tcPr marL="68580" marR="68580"/>
                </a:tc>
                <a:tc>
                  <a:txBody>
                    <a:bodyPr/>
                    <a:lstStyle/>
                    <a:p>
                      <a:r>
                        <a:rPr lang="en-US" sz="1600" dirty="0" smtClean="0"/>
                        <a:t>.7</a:t>
                      </a:r>
                      <a:endParaRPr lang="en-US" sz="1600" dirty="0"/>
                    </a:p>
                  </a:txBody>
                  <a:tcPr marL="68580" marR="68580"/>
                </a:tc>
                <a:tc>
                  <a:txBody>
                    <a:bodyPr/>
                    <a:lstStyle/>
                    <a:p>
                      <a:r>
                        <a:rPr lang="en-US" sz="1600" dirty="0" smtClean="0"/>
                        <a:t> -.6</a:t>
                      </a:r>
                      <a:endParaRPr lang="en-US" sz="1600" dirty="0"/>
                    </a:p>
                  </a:txBody>
                  <a:tcPr marL="68580" marR="68580"/>
                </a:tc>
                <a:tc>
                  <a:txBody>
                    <a:bodyPr/>
                    <a:lstStyle/>
                    <a:p>
                      <a:r>
                        <a:rPr lang="en-US" sz="1600" dirty="0" smtClean="0"/>
                        <a:t>.2</a:t>
                      </a:r>
                      <a:endParaRPr lang="en-US" sz="1600" dirty="0"/>
                    </a:p>
                  </a:txBody>
                  <a:tcPr marL="68580" marR="68580"/>
                </a:tc>
                <a:tc>
                  <a:txBody>
                    <a:bodyPr/>
                    <a:lstStyle/>
                    <a:p>
                      <a:r>
                        <a:rPr lang="en-US" sz="1600" dirty="0" smtClean="0"/>
                        <a:t>2.3</a:t>
                      </a:r>
                      <a:endParaRPr lang="en-US" sz="1600" dirty="0"/>
                    </a:p>
                  </a:txBody>
                  <a:tcPr marL="68580" marR="68580"/>
                </a:tc>
              </a:tr>
            </a:tbl>
          </a:graphicData>
        </a:graphic>
      </p:graphicFrame>
      <p:sp>
        <p:nvSpPr>
          <p:cNvPr id="2" name="Title 1"/>
          <p:cNvSpPr>
            <a:spLocks noGrp="1"/>
          </p:cNvSpPr>
          <p:nvPr>
            <p:ph type="title"/>
          </p:nvPr>
        </p:nvSpPr>
        <p:spPr>
          <a:xfrm>
            <a:off x="3100503" y="347547"/>
            <a:ext cx="6172200" cy="1143000"/>
          </a:xfrm>
        </p:spPr>
        <p:txBody>
          <a:bodyPr>
            <a:normAutofit/>
          </a:bodyPr>
          <a:lstStyle/>
          <a:p>
            <a:pPr algn="ctr"/>
            <a:r>
              <a:rPr lang="en-US" sz="2800" dirty="0"/>
              <a:t>  </a:t>
            </a:r>
            <a:r>
              <a:rPr lang="en-US" sz="2800" dirty="0" smtClean="0">
                <a:solidFill>
                  <a:schemeClr val="tx1"/>
                </a:solidFill>
              </a:rPr>
              <a:t> </a:t>
            </a:r>
            <a:r>
              <a:rPr lang="en-US" sz="2800" dirty="0">
                <a:solidFill>
                  <a:schemeClr val="tx1"/>
                </a:solidFill>
              </a:rPr>
              <a:t>Real GDP </a:t>
            </a:r>
            <a:r>
              <a:rPr lang="en-US" sz="2800" dirty="0" smtClean="0">
                <a:solidFill>
                  <a:schemeClr val="tx1"/>
                </a:solidFill>
              </a:rPr>
              <a:t>Q3/2015-16 </a:t>
            </a:r>
            <a:r>
              <a:rPr lang="en-US" sz="2800" dirty="0">
                <a:solidFill>
                  <a:schemeClr val="tx1"/>
                </a:solidFill>
              </a:rPr>
              <a:t>Commerce Department (SAAR,%)</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Labor Market Data-</a:t>
            </a:r>
            <a:br>
              <a:rPr lang="en-US" dirty="0" smtClean="0">
                <a:solidFill>
                  <a:schemeClr val="tx1"/>
                </a:solidFill>
              </a:rPr>
            </a:br>
            <a:r>
              <a:rPr lang="en-US" dirty="0" smtClean="0">
                <a:solidFill>
                  <a:schemeClr val="tx1"/>
                </a:solidFill>
              </a:rPr>
              <a:t>The Roller Coaster Ride</a:t>
            </a:r>
            <a:endParaRPr lang="en-US" dirty="0">
              <a:solidFill>
                <a:schemeClr val="tx1"/>
              </a:solidFill>
            </a:endParaRPr>
          </a:p>
        </p:txBody>
      </p:sp>
      <p:sp>
        <p:nvSpPr>
          <p:cNvPr id="3" name="Text Placeholder 2"/>
          <p:cNvSpPr>
            <a:spLocks noGrp="1"/>
          </p:cNvSpPr>
          <p:nvPr>
            <p:ph type="body" idx="1"/>
          </p:nvPr>
        </p:nvSpPr>
        <p:spPr/>
        <p:txBody>
          <a:bodyPr/>
          <a:lstStyle/>
          <a:p>
            <a:r>
              <a:rPr lang="en-US" dirty="0" smtClean="0"/>
              <a:t>Monthly Change Payroll Employment 2015-2016</a:t>
            </a: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101517032"/>
              </p:ext>
            </p:extLst>
          </p:nvPr>
        </p:nvGraphicFramePr>
        <p:xfrm>
          <a:off x="676275" y="2736850"/>
          <a:ext cx="4184650" cy="33051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a:bodyPr>
          <a:lstStyle/>
          <a:p>
            <a:r>
              <a:rPr lang="en-US" dirty="0" smtClean="0"/>
              <a:t>191,700 Jobs Per Month Last Three</a:t>
            </a:r>
          </a:p>
          <a:p>
            <a:r>
              <a:rPr lang="en-US" dirty="0" smtClean="0"/>
              <a:t>LF Growth 75,000-100,000 per Month</a:t>
            </a:r>
          </a:p>
          <a:p>
            <a:r>
              <a:rPr lang="en-US" dirty="0" smtClean="0"/>
              <a:t>Average Hourly Earnings up 2.6 Percent</a:t>
            </a:r>
          </a:p>
          <a:p>
            <a:r>
              <a:rPr lang="en-US" dirty="0" smtClean="0"/>
              <a:t>JOLTS Data August-over 12 Months 62.7 million hires and 60.1 million separations-net gain 2.6 Million</a:t>
            </a:r>
            <a:endParaRPr lang="en-US" dirty="0"/>
          </a:p>
        </p:txBody>
      </p:sp>
    </p:spTree>
    <p:extLst>
      <p:ext uri="{BB962C8B-B14F-4D97-AF65-F5344CB8AC3E}">
        <p14:creationId xmlns:p14="http://schemas.microsoft.com/office/powerpoint/2010/main" val="3691200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Inflation September</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Year to September 1.5%  Core 2.2%</a:t>
            </a:r>
          </a:p>
          <a:p>
            <a:r>
              <a:rPr lang="en-US" dirty="0" smtClean="0"/>
              <a:t>Food At Home -2.2%, Food Away from Home 2.8%</a:t>
            </a:r>
          </a:p>
          <a:p>
            <a:r>
              <a:rPr lang="en-US" dirty="0" smtClean="0"/>
              <a:t>Gasoline -6.5%, Medical Services 4.8%, Shelter 3.4%, Used Cars -4.1%,   New Cars 0, Apparel -.1-  Always a Mix</a:t>
            </a:r>
          </a:p>
          <a:p>
            <a:r>
              <a:rPr lang="en-US" dirty="0" smtClean="0"/>
              <a:t>Impact of Dollar Strength Diminishing</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732917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Federal Funds Rate and 10 Year Treasury</a:t>
            </a:r>
            <a:br>
              <a:rPr lang="en-US" dirty="0" smtClean="0">
                <a:solidFill>
                  <a:schemeClr val="tx1"/>
                </a:solidFill>
              </a:rPr>
            </a:br>
            <a:r>
              <a:rPr lang="en-US" dirty="0" smtClean="0">
                <a:solidFill>
                  <a:schemeClr val="tx1"/>
                </a:solidFill>
              </a:rPr>
              <a:t>Source: Treasury, Fed</a:t>
            </a:r>
            <a:endParaRPr lang="en-US" dirty="0">
              <a:solidFill>
                <a:schemeClr val="tx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49273904"/>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012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8350" y="881743"/>
            <a:ext cx="8596668" cy="5852689"/>
          </a:xfrm>
        </p:spPr>
        <p:txBody>
          <a:bodyPr>
            <a:noAutofit/>
          </a:bodyPr>
          <a:lstStyle/>
          <a:p>
            <a:r>
              <a:rPr lang="en-US" sz="2400" b="1" i="1" dirty="0" smtClean="0"/>
              <a:t>9/21/2016  “labor market has continued to strengthen and growth in economic activity has picked up”…. “Household spending growing, but business fixed investment has remained soft. Inflation has continued to run below the Committee’s 2 percent longer run objective…”</a:t>
            </a:r>
          </a:p>
          <a:p>
            <a:r>
              <a:rPr lang="en-US" sz="2400" b="1" i="1" dirty="0" smtClean="0"/>
              <a:t>“the case for an increase in the federal funds rate has strengthened, but decided, for the time being , to await further evidence of continued progress towards its objectives.”</a:t>
            </a:r>
          </a:p>
          <a:p>
            <a:r>
              <a:rPr lang="en-US" sz="2400" b="1" i="1" dirty="0" smtClean="0"/>
              <a:t>Reduced Rate Expectations: New Medians .6% in 2016,</a:t>
            </a:r>
          </a:p>
          <a:p>
            <a:r>
              <a:rPr lang="en-US" sz="2400" b="1" i="1" dirty="0" smtClean="0"/>
              <a:t>1.1% in 2017, 1.9% in  2018, and 2.6% in 2019 </a:t>
            </a:r>
          </a:p>
        </p:txBody>
      </p:sp>
      <p:sp>
        <p:nvSpPr>
          <p:cNvPr id="3" name="Title 2"/>
          <p:cNvSpPr>
            <a:spLocks noGrp="1"/>
          </p:cNvSpPr>
          <p:nvPr>
            <p:ph type="title"/>
          </p:nvPr>
        </p:nvSpPr>
        <p:spPr>
          <a:xfrm>
            <a:off x="901884" y="195943"/>
            <a:ext cx="8229600" cy="656673"/>
          </a:xfrm>
        </p:spPr>
        <p:txBody>
          <a:bodyPr>
            <a:noAutofit/>
          </a:bodyPr>
          <a:lstStyle/>
          <a:p>
            <a:pPr algn="ctr"/>
            <a:r>
              <a:rPr lang="en-US" sz="3200" dirty="0" smtClean="0">
                <a:solidFill>
                  <a:schemeClr val="tx1"/>
                </a:solidFill>
              </a:rPr>
              <a:t>Monetary Policy Experiment</a:t>
            </a:r>
            <a:br>
              <a:rPr lang="en-US" sz="3200" dirty="0" smtClean="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1437575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Median NABE 1.5% in 2016 and 2.3% in 2017 </a:t>
            </a:r>
          </a:p>
          <a:p>
            <a:r>
              <a:rPr lang="en-US" sz="2400" dirty="0" smtClean="0"/>
              <a:t>Inflation 1.2% in 2016 and 2.2% in 2017</a:t>
            </a:r>
          </a:p>
          <a:p>
            <a:r>
              <a:rPr lang="en-US" sz="2400" dirty="0" smtClean="0"/>
              <a:t>Fed  Median GDP 2016 1.8%, 2017 2% and 2018 2%, Longer Run 1.6%-2.2%  (September)</a:t>
            </a:r>
          </a:p>
          <a:p>
            <a:r>
              <a:rPr lang="en-US" sz="2400" dirty="0" smtClean="0"/>
              <a:t>Consensus Forecasts, OMB, CBO- Annual  Projections 2018-2022-Average Between 2.3% and 2.1%</a:t>
            </a:r>
          </a:p>
          <a:p>
            <a:pPr marL="0" indent="0">
              <a:buNone/>
            </a:pPr>
            <a:endParaRPr lang="en-US" sz="2400" dirty="0" smtClean="0"/>
          </a:p>
          <a:p>
            <a:pPr marL="0" indent="0">
              <a:buNone/>
            </a:pPr>
            <a:endParaRPr lang="en-US" dirty="0" smtClean="0"/>
          </a:p>
          <a:p>
            <a:endParaRPr lang="en-US" dirty="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solidFill>
                  <a:schemeClr val="tx1"/>
                </a:solidFill>
              </a:rPr>
              <a:t>Outlook</a:t>
            </a:r>
            <a:br>
              <a:rPr lang="en-US" dirty="0" smtClean="0">
                <a:solidFill>
                  <a:schemeClr val="tx1"/>
                </a:solidFill>
              </a:rPr>
            </a:br>
            <a:endParaRPr lang="en-US" dirty="0">
              <a:solidFill>
                <a:schemeClr val="tx1"/>
              </a:solidFill>
            </a:endParaRPr>
          </a:p>
        </p:txBody>
      </p:sp>
    </p:spTree>
    <p:extLst>
      <p:ext uri="{BB962C8B-B14F-4D97-AF65-F5344CB8AC3E}">
        <p14:creationId xmlns:p14="http://schemas.microsoft.com/office/powerpoint/2010/main" val="3354343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sz="half" idx="4294967295"/>
          </p:nvPr>
        </p:nvSpPr>
        <p:spPr>
          <a:xfrm>
            <a:off x="609600" y="1436914"/>
            <a:ext cx="2667000" cy="4469436"/>
          </a:xfrm>
        </p:spPr>
        <p:txBody>
          <a:bodyPr>
            <a:noAutofit/>
          </a:bodyPr>
          <a:lstStyle/>
          <a:p>
            <a:pPr>
              <a:lnSpc>
                <a:spcPct val="80000"/>
              </a:lnSpc>
            </a:pPr>
            <a:r>
              <a:rPr lang="en-US" sz="2000" b="1" i="1" dirty="0" smtClean="0"/>
              <a:t>Florida 1</a:t>
            </a:r>
          </a:p>
          <a:p>
            <a:pPr>
              <a:lnSpc>
                <a:spcPct val="80000"/>
              </a:lnSpc>
            </a:pPr>
            <a:r>
              <a:rPr lang="en-US" sz="2400" b="1" i="1" dirty="0" smtClean="0"/>
              <a:t>Oregon 2</a:t>
            </a:r>
          </a:p>
          <a:p>
            <a:pPr>
              <a:lnSpc>
                <a:spcPct val="80000"/>
              </a:lnSpc>
            </a:pPr>
            <a:r>
              <a:rPr lang="en-US" sz="2400" b="1" i="1" dirty="0" smtClean="0"/>
              <a:t>Idaho 3</a:t>
            </a:r>
            <a:endParaRPr lang="en-US" sz="2400" b="1" i="1" dirty="0"/>
          </a:p>
          <a:p>
            <a:pPr>
              <a:lnSpc>
                <a:spcPct val="80000"/>
              </a:lnSpc>
            </a:pPr>
            <a:r>
              <a:rPr lang="en-US" sz="2400" b="1" i="1" dirty="0" smtClean="0"/>
              <a:t>Washington 4</a:t>
            </a:r>
          </a:p>
          <a:p>
            <a:pPr>
              <a:lnSpc>
                <a:spcPct val="80000"/>
              </a:lnSpc>
            </a:pPr>
            <a:r>
              <a:rPr lang="en-US" sz="1600" dirty="0" smtClean="0"/>
              <a:t>Utah 5</a:t>
            </a:r>
          </a:p>
          <a:p>
            <a:pPr>
              <a:lnSpc>
                <a:spcPct val="80000"/>
              </a:lnSpc>
            </a:pPr>
            <a:r>
              <a:rPr lang="en-US" sz="1600" dirty="0" smtClean="0"/>
              <a:t>Colorado 6</a:t>
            </a:r>
          </a:p>
          <a:p>
            <a:pPr>
              <a:lnSpc>
                <a:spcPct val="80000"/>
              </a:lnSpc>
            </a:pPr>
            <a:r>
              <a:rPr lang="en-US" sz="1600" dirty="0" smtClean="0"/>
              <a:t>Nevada 7</a:t>
            </a:r>
          </a:p>
          <a:p>
            <a:pPr>
              <a:lnSpc>
                <a:spcPct val="80000"/>
              </a:lnSpc>
            </a:pPr>
            <a:r>
              <a:rPr lang="en-US" sz="1600" dirty="0" smtClean="0"/>
              <a:t>South Carolina 8</a:t>
            </a:r>
          </a:p>
          <a:p>
            <a:pPr>
              <a:lnSpc>
                <a:spcPct val="80000"/>
              </a:lnSpc>
            </a:pPr>
            <a:r>
              <a:rPr lang="en-US" sz="1600" dirty="0" smtClean="0">
                <a:solidFill>
                  <a:schemeClr val="tx1"/>
                </a:solidFill>
              </a:rPr>
              <a:t>Georgia 9</a:t>
            </a:r>
            <a:endParaRPr lang="en-US" sz="1600" dirty="0">
              <a:solidFill>
                <a:schemeClr val="tx1"/>
              </a:solidFill>
            </a:endParaRPr>
          </a:p>
          <a:p>
            <a:pPr>
              <a:lnSpc>
                <a:spcPct val="80000"/>
              </a:lnSpc>
            </a:pPr>
            <a:r>
              <a:rPr lang="en-US" sz="1600" dirty="0" smtClean="0"/>
              <a:t>Hawaii 10</a:t>
            </a:r>
            <a:endParaRPr lang="en-US" sz="1600" dirty="0"/>
          </a:p>
          <a:p>
            <a:pPr>
              <a:lnSpc>
                <a:spcPct val="80000"/>
              </a:lnSpc>
            </a:pPr>
            <a:r>
              <a:rPr lang="en-US" sz="1600" dirty="0" smtClean="0"/>
              <a:t>Delaware 11</a:t>
            </a:r>
          </a:p>
          <a:p>
            <a:pPr>
              <a:lnSpc>
                <a:spcPct val="80000"/>
              </a:lnSpc>
            </a:pPr>
            <a:r>
              <a:rPr lang="en-US" sz="1600" dirty="0" smtClean="0"/>
              <a:t>Arizona 12</a:t>
            </a:r>
          </a:p>
          <a:p>
            <a:pPr>
              <a:lnSpc>
                <a:spcPct val="80000"/>
              </a:lnSpc>
            </a:pPr>
            <a:r>
              <a:rPr lang="en-US" sz="1600" dirty="0" smtClean="0"/>
              <a:t>California 13</a:t>
            </a:r>
          </a:p>
          <a:p>
            <a:pPr>
              <a:lnSpc>
                <a:spcPct val="80000"/>
              </a:lnSpc>
            </a:pPr>
            <a:r>
              <a:rPr lang="en-US" sz="1600" dirty="0" smtClean="0"/>
              <a:t>Massachusetts 14</a:t>
            </a:r>
            <a:endParaRPr lang="en-US" sz="1600" dirty="0"/>
          </a:p>
          <a:p>
            <a:pPr>
              <a:lnSpc>
                <a:spcPct val="80000"/>
              </a:lnSpc>
            </a:pPr>
            <a:r>
              <a:rPr lang="en-US" sz="1600" dirty="0" smtClean="0"/>
              <a:t>Tennessee 15</a:t>
            </a:r>
          </a:p>
          <a:p>
            <a:pPr>
              <a:lnSpc>
                <a:spcPct val="80000"/>
              </a:lnSpc>
            </a:pPr>
            <a:endParaRPr lang="en-US" sz="1600" dirty="0"/>
          </a:p>
        </p:txBody>
      </p:sp>
      <p:sp>
        <p:nvSpPr>
          <p:cNvPr id="41986" name="Rectangle 2"/>
          <p:cNvSpPr>
            <a:spLocks noGrp="1" noChangeArrowheads="1"/>
          </p:cNvSpPr>
          <p:nvPr>
            <p:ph type="title" idx="4294967295"/>
          </p:nvPr>
        </p:nvSpPr>
        <p:spPr>
          <a:xfrm>
            <a:off x="867586" y="293914"/>
            <a:ext cx="8229600" cy="1143000"/>
          </a:xfrm>
        </p:spPr>
        <p:txBody>
          <a:bodyPr>
            <a:normAutofit/>
          </a:bodyPr>
          <a:lstStyle/>
          <a:p>
            <a:pPr algn="ctr"/>
            <a:r>
              <a:rPr lang="en-US" sz="2000" i="1" dirty="0">
                <a:solidFill>
                  <a:schemeClr val="tx1"/>
                </a:solidFill>
              </a:rPr>
              <a:t>Job Growth Update</a:t>
            </a:r>
            <a:r>
              <a:rPr lang="en-US" sz="2000" dirty="0">
                <a:solidFill>
                  <a:schemeClr val="tx1"/>
                </a:solidFill>
              </a:rPr>
              <a:t>  </a:t>
            </a:r>
            <a:r>
              <a:rPr lang="en-US" sz="2000" dirty="0" smtClean="0">
                <a:solidFill>
                  <a:schemeClr val="tx1"/>
                </a:solidFill>
              </a:rPr>
              <a:t>September 2016 </a:t>
            </a:r>
            <a:r>
              <a:rPr lang="en-US" sz="2000" dirty="0">
                <a:solidFill>
                  <a:schemeClr val="tx1"/>
                </a:solidFill>
              </a:rPr>
              <a:t>Data</a:t>
            </a:r>
            <a:br>
              <a:rPr lang="en-US" sz="2000" dirty="0">
                <a:solidFill>
                  <a:schemeClr val="tx1"/>
                </a:solidFill>
              </a:rPr>
            </a:br>
            <a:r>
              <a:rPr lang="en-US" sz="2000" dirty="0">
                <a:solidFill>
                  <a:schemeClr val="tx1"/>
                </a:solidFill>
              </a:rPr>
              <a:t>Year over Year Change – </a:t>
            </a:r>
            <a:r>
              <a:rPr lang="en-US" sz="2000" dirty="0" smtClean="0">
                <a:solidFill>
                  <a:schemeClr val="tx1"/>
                </a:solidFill>
              </a:rPr>
              <a:t>42 </a:t>
            </a:r>
            <a:r>
              <a:rPr lang="en-US" sz="2000" dirty="0">
                <a:solidFill>
                  <a:schemeClr val="tx1"/>
                </a:solidFill>
              </a:rPr>
              <a:t>States </a:t>
            </a:r>
            <a:r>
              <a:rPr lang="en-US" sz="2000" dirty="0" smtClean="0">
                <a:solidFill>
                  <a:schemeClr val="tx1"/>
                </a:solidFill>
              </a:rPr>
              <a:t>Up</a:t>
            </a:r>
            <a:br>
              <a:rPr lang="en-US" sz="2000" dirty="0" smtClean="0">
                <a:solidFill>
                  <a:schemeClr val="tx1"/>
                </a:solidFill>
              </a:rPr>
            </a:br>
            <a:r>
              <a:rPr lang="en-US" sz="2000" dirty="0" smtClean="0">
                <a:solidFill>
                  <a:schemeClr val="tx1"/>
                </a:solidFill>
              </a:rPr>
              <a:t>Source: BLS, ASU</a:t>
            </a:r>
            <a:endParaRPr lang="en-US" sz="2000" dirty="0">
              <a:solidFill>
                <a:schemeClr val="tx1"/>
              </a:solidFill>
            </a:endParaRPr>
          </a:p>
        </p:txBody>
      </p:sp>
      <p:sp>
        <p:nvSpPr>
          <p:cNvPr id="41988" name="Rectangle 4"/>
          <p:cNvSpPr>
            <a:spLocks noGrp="1" noChangeArrowheads="1"/>
          </p:cNvSpPr>
          <p:nvPr>
            <p:ph type="body" sz="half" idx="4294967295"/>
          </p:nvPr>
        </p:nvSpPr>
        <p:spPr>
          <a:xfrm>
            <a:off x="3309726" y="1590261"/>
            <a:ext cx="2667000" cy="4849489"/>
          </a:xfrm>
        </p:spPr>
        <p:txBody>
          <a:bodyPr>
            <a:noAutofit/>
          </a:bodyPr>
          <a:lstStyle/>
          <a:p>
            <a:pPr>
              <a:lnSpc>
                <a:spcPct val="80000"/>
              </a:lnSpc>
            </a:pPr>
            <a:r>
              <a:rPr lang="en-US" sz="1400" dirty="0" smtClean="0"/>
              <a:t>South Dakota 16</a:t>
            </a:r>
            <a:endParaRPr lang="en-US" sz="1400" dirty="0"/>
          </a:p>
          <a:p>
            <a:pPr>
              <a:lnSpc>
                <a:spcPct val="80000"/>
              </a:lnSpc>
            </a:pPr>
            <a:r>
              <a:rPr lang="en-US" sz="1400" dirty="0" smtClean="0"/>
              <a:t>Michigan 17</a:t>
            </a:r>
            <a:endParaRPr lang="en-US" sz="1400" dirty="0"/>
          </a:p>
          <a:p>
            <a:pPr>
              <a:lnSpc>
                <a:spcPct val="80000"/>
              </a:lnSpc>
            </a:pPr>
            <a:r>
              <a:rPr lang="en-US" sz="1400" dirty="0" smtClean="0"/>
              <a:t>North Carolina 18</a:t>
            </a:r>
          </a:p>
          <a:p>
            <a:pPr>
              <a:lnSpc>
                <a:spcPct val="80000"/>
              </a:lnSpc>
            </a:pPr>
            <a:r>
              <a:rPr lang="en-US" sz="1400" dirty="0" smtClean="0"/>
              <a:t>New Hampshire 19</a:t>
            </a:r>
          </a:p>
          <a:p>
            <a:pPr>
              <a:lnSpc>
                <a:spcPct val="80000"/>
              </a:lnSpc>
            </a:pPr>
            <a:r>
              <a:rPr lang="en-US" sz="1400" dirty="0" smtClean="0"/>
              <a:t>Virginia 20</a:t>
            </a:r>
          </a:p>
          <a:p>
            <a:pPr>
              <a:lnSpc>
                <a:spcPct val="80000"/>
              </a:lnSpc>
            </a:pPr>
            <a:r>
              <a:rPr lang="en-US" sz="1400" dirty="0" smtClean="0"/>
              <a:t>Texas 21</a:t>
            </a:r>
            <a:endParaRPr lang="en-US" sz="1400" dirty="0"/>
          </a:p>
          <a:p>
            <a:pPr>
              <a:lnSpc>
                <a:spcPct val="80000"/>
              </a:lnSpc>
            </a:pPr>
            <a:r>
              <a:rPr lang="en-US" sz="1400" dirty="0" smtClean="0"/>
              <a:t>Maryland 22</a:t>
            </a:r>
            <a:endParaRPr lang="en-US" sz="1400" dirty="0"/>
          </a:p>
          <a:p>
            <a:pPr>
              <a:lnSpc>
                <a:spcPct val="80000"/>
              </a:lnSpc>
            </a:pPr>
            <a:r>
              <a:rPr lang="en-US" sz="1400" dirty="0" smtClean="0"/>
              <a:t>Iowa 23</a:t>
            </a:r>
          </a:p>
          <a:p>
            <a:pPr>
              <a:lnSpc>
                <a:spcPct val="80000"/>
              </a:lnSpc>
            </a:pPr>
            <a:r>
              <a:rPr lang="en-US" sz="1400" dirty="0" smtClean="0"/>
              <a:t>Indiana 24</a:t>
            </a:r>
          </a:p>
          <a:p>
            <a:pPr>
              <a:lnSpc>
                <a:spcPct val="80000"/>
              </a:lnSpc>
            </a:pPr>
            <a:r>
              <a:rPr lang="en-US" sz="1400" dirty="0" smtClean="0"/>
              <a:t>Minnesota 25</a:t>
            </a:r>
          </a:p>
          <a:p>
            <a:pPr>
              <a:lnSpc>
                <a:spcPct val="80000"/>
              </a:lnSpc>
            </a:pPr>
            <a:r>
              <a:rPr lang="en-US" sz="1400" dirty="0" smtClean="0"/>
              <a:t>Wisconsin 26</a:t>
            </a:r>
          </a:p>
          <a:p>
            <a:pPr>
              <a:lnSpc>
                <a:spcPct val="80000"/>
              </a:lnSpc>
            </a:pPr>
            <a:r>
              <a:rPr lang="en-US" sz="1400" dirty="0" smtClean="0"/>
              <a:t>Ohio 27</a:t>
            </a:r>
          </a:p>
          <a:p>
            <a:pPr>
              <a:lnSpc>
                <a:spcPct val="80000"/>
              </a:lnSpc>
            </a:pPr>
            <a:r>
              <a:rPr lang="en-US" sz="1400" dirty="0" smtClean="0"/>
              <a:t>New York 28</a:t>
            </a:r>
          </a:p>
          <a:p>
            <a:pPr>
              <a:lnSpc>
                <a:spcPct val="80000"/>
              </a:lnSpc>
            </a:pPr>
            <a:r>
              <a:rPr lang="en-US" sz="1400" dirty="0" smtClean="0"/>
              <a:t>Missouri 29</a:t>
            </a:r>
          </a:p>
          <a:p>
            <a:pPr>
              <a:lnSpc>
                <a:spcPct val="80000"/>
              </a:lnSpc>
            </a:pPr>
            <a:r>
              <a:rPr lang="en-US" sz="1400" dirty="0" smtClean="0"/>
              <a:t>Kentucky 30</a:t>
            </a:r>
          </a:p>
          <a:p>
            <a:pPr>
              <a:lnSpc>
                <a:spcPct val="80000"/>
              </a:lnSpc>
            </a:pPr>
            <a:r>
              <a:rPr lang="en-US" sz="1400" dirty="0" smtClean="0"/>
              <a:t>New Jersey 31</a:t>
            </a:r>
          </a:p>
          <a:p>
            <a:pPr>
              <a:lnSpc>
                <a:spcPct val="80000"/>
              </a:lnSpc>
            </a:pPr>
            <a:r>
              <a:rPr lang="en-US" sz="1400" dirty="0" smtClean="0"/>
              <a:t>Arkansas 32</a:t>
            </a:r>
          </a:p>
          <a:p>
            <a:pPr marL="0" indent="0">
              <a:lnSpc>
                <a:spcPct val="80000"/>
              </a:lnSpc>
              <a:buNone/>
            </a:pPr>
            <a:endParaRPr lang="en-US" sz="1400" dirty="0"/>
          </a:p>
          <a:p>
            <a:pPr>
              <a:lnSpc>
                <a:spcPct val="80000"/>
              </a:lnSpc>
            </a:pPr>
            <a:endParaRPr lang="en-US" sz="1400" b="1" dirty="0"/>
          </a:p>
          <a:p>
            <a:pPr marL="0" indent="0">
              <a:lnSpc>
                <a:spcPct val="80000"/>
              </a:lnSpc>
              <a:buNone/>
            </a:pPr>
            <a:endParaRPr lang="en-US" sz="1400" dirty="0"/>
          </a:p>
        </p:txBody>
      </p:sp>
      <p:sp>
        <p:nvSpPr>
          <p:cNvPr id="8" name="Rectangle 4"/>
          <p:cNvSpPr txBox="1">
            <a:spLocks noChangeArrowheads="1"/>
          </p:cNvSpPr>
          <p:nvPr/>
        </p:nvSpPr>
        <p:spPr>
          <a:xfrm>
            <a:off x="6026425" y="1590261"/>
            <a:ext cx="2667000" cy="4849489"/>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80000"/>
              </a:lnSpc>
            </a:pPr>
            <a:r>
              <a:rPr lang="en-US" sz="2000" dirty="0" smtClean="0"/>
              <a:t>Vermont 33</a:t>
            </a:r>
          </a:p>
          <a:p>
            <a:pPr>
              <a:lnSpc>
                <a:spcPct val="80000"/>
              </a:lnSpc>
            </a:pPr>
            <a:r>
              <a:rPr lang="en-US" sz="2000" dirty="0" smtClean="0"/>
              <a:t>Rhode Island 34</a:t>
            </a:r>
            <a:endParaRPr lang="en-US" sz="2000" dirty="0"/>
          </a:p>
          <a:p>
            <a:pPr>
              <a:lnSpc>
                <a:spcPct val="80000"/>
              </a:lnSpc>
            </a:pPr>
            <a:r>
              <a:rPr lang="en-US" sz="2000" dirty="0" smtClean="0"/>
              <a:t>Alabama 35</a:t>
            </a:r>
          </a:p>
          <a:p>
            <a:pPr>
              <a:lnSpc>
                <a:spcPct val="80000"/>
              </a:lnSpc>
            </a:pPr>
            <a:r>
              <a:rPr lang="en-US" sz="2000" dirty="0" smtClean="0"/>
              <a:t>Nebraska 36</a:t>
            </a:r>
          </a:p>
          <a:p>
            <a:pPr>
              <a:lnSpc>
                <a:spcPct val="80000"/>
              </a:lnSpc>
            </a:pPr>
            <a:r>
              <a:rPr lang="en-US" sz="2000" dirty="0" smtClean="0"/>
              <a:t>Illinois 37</a:t>
            </a:r>
          </a:p>
          <a:p>
            <a:pPr>
              <a:lnSpc>
                <a:spcPct val="80000"/>
              </a:lnSpc>
            </a:pPr>
            <a:r>
              <a:rPr lang="en-US" sz="2000" dirty="0" smtClean="0"/>
              <a:t>Pennsylvania 38</a:t>
            </a:r>
          </a:p>
          <a:p>
            <a:pPr>
              <a:lnSpc>
                <a:spcPct val="80000"/>
              </a:lnSpc>
            </a:pPr>
            <a:r>
              <a:rPr lang="en-US" sz="2000" dirty="0" smtClean="0"/>
              <a:t>Connecticut 39</a:t>
            </a:r>
          </a:p>
          <a:p>
            <a:pPr>
              <a:lnSpc>
                <a:spcPct val="80000"/>
              </a:lnSpc>
            </a:pPr>
            <a:r>
              <a:rPr lang="en-US" sz="2000" dirty="0" smtClean="0"/>
              <a:t>Mississippi 40</a:t>
            </a:r>
          </a:p>
          <a:p>
            <a:pPr>
              <a:lnSpc>
                <a:spcPct val="80000"/>
              </a:lnSpc>
            </a:pPr>
            <a:r>
              <a:rPr lang="en-US" sz="2000" dirty="0" smtClean="0"/>
              <a:t>Montana 41</a:t>
            </a:r>
          </a:p>
          <a:p>
            <a:pPr>
              <a:lnSpc>
                <a:spcPct val="80000"/>
              </a:lnSpc>
            </a:pPr>
            <a:r>
              <a:rPr lang="en-US" sz="2000" dirty="0" smtClean="0"/>
              <a:t>Maine42 </a:t>
            </a:r>
          </a:p>
          <a:p>
            <a:pPr>
              <a:lnSpc>
                <a:spcPct val="80000"/>
              </a:lnSpc>
            </a:pPr>
            <a:r>
              <a:rPr lang="en-US" sz="2000" b="1" i="1" dirty="0" smtClean="0"/>
              <a:t>West Virginia 43</a:t>
            </a:r>
          </a:p>
          <a:p>
            <a:pPr>
              <a:lnSpc>
                <a:spcPct val="80000"/>
              </a:lnSpc>
            </a:pPr>
            <a:r>
              <a:rPr lang="en-US" sz="2300" b="1" i="1" dirty="0" smtClean="0"/>
              <a:t>New Mexico 44 </a:t>
            </a:r>
          </a:p>
          <a:p>
            <a:pPr>
              <a:lnSpc>
                <a:spcPct val="80000"/>
              </a:lnSpc>
            </a:pPr>
            <a:r>
              <a:rPr lang="en-US" sz="2300" b="1" i="1" dirty="0" smtClean="0"/>
              <a:t>Kansas 45</a:t>
            </a:r>
          </a:p>
          <a:p>
            <a:pPr>
              <a:lnSpc>
                <a:spcPct val="80000"/>
              </a:lnSpc>
            </a:pPr>
            <a:r>
              <a:rPr lang="en-US" sz="2300" b="1" i="1" dirty="0" smtClean="0"/>
              <a:t>Oklahoma 46</a:t>
            </a:r>
          </a:p>
          <a:p>
            <a:pPr>
              <a:lnSpc>
                <a:spcPct val="80000"/>
              </a:lnSpc>
            </a:pPr>
            <a:r>
              <a:rPr lang="en-US" sz="2300" b="1" i="1" dirty="0" smtClean="0"/>
              <a:t>Louisiana 47</a:t>
            </a:r>
          </a:p>
          <a:p>
            <a:pPr>
              <a:lnSpc>
                <a:spcPct val="80000"/>
              </a:lnSpc>
            </a:pPr>
            <a:r>
              <a:rPr lang="en-US" sz="2300" b="1" i="1" dirty="0" smtClean="0"/>
              <a:t>Alaska 48</a:t>
            </a:r>
          </a:p>
          <a:p>
            <a:pPr>
              <a:lnSpc>
                <a:spcPct val="80000"/>
              </a:lnSpc>
            </a:pPr>
            <a:r>
              <a:rPr lang="en-US" sz="2300" b="1" i="1" dirty="0" smtClean="0"/>
              <a:t>North Dakota 49</a:t>
            </a:r>
          </a:p>
          <a:p>
            <a:pPr>
              <a:lnSpc>
                <a:spcPct val="80000"/>
              </a:lnSpc>
            </a:pPr>
            <a:r>
              <a:rPr lang="en-US" sz="2300" b="1" i="1" dirty="0" smtClean="0"/>
              <a:t>Wyoming 50</a:t>
            </a:r>
            <a:endParaRPr lang="en-US" sz="2300" b="1" i="1" dirty="0"/>
          </a:p>
          <a:p>
            <a:pPr marL="0" indent="0">
              <a:lnSpc>
                <a:spcPct val="80000"/>
              </a:lnSpc>
              <a:buNone/>
            </a:pPr>
            <a:endParaRPr lang="en-US" b="1" i="1" dirty="0" smtClean="0"/>
          </a:p>
          <a:p>
            <a:pPr>
              <a:lnSpc>
                <a:spcPct val="80000"/>
              </a:lnSpc>
            </a:pPr>
            <a:endParaRPr lang="en-US" dirty="0"/>
          </a:p>
        </p:txBody>
      </p:sp>
    </p:spTree>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TM02900688[[fn=Facet]]</Template>
  <TotalTime>48</TotalTime>
  <Words>856</Words>
  <Application>Microsoft Office PowerPoint</Application>
  <PresentationFormat>Widescreen</PresentationFormat>
  <Paragraphs>206</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Scary Boom Times</vt:lpstr>
      <vt:lpstr>10/31/2016</vt:lpstr>
      <vt:lpstr>   Real GDP Q3/2015-16 Commerce Department (SAAR,%)</vt:lpstr>
      <vt:lpstr>Labor Market Data- The Roller Coaster Ride</vt:lpstr>
      <vt:lpstr>Inflation September</vt:lpstr>
      <vt:lpstr>Federal Funds Rate and 10 Year Treasury Source: Treasury, Fed</vt:lpstr>
      <vt:lpstr>Monetary Policy Experiment </vt:lpstr>
      <vt:lpstr>Outlook </vt:lpstr>
      <vt:lpstr>Job Growth Update  September 2016 Data Year over Year Change – 42 States Up Source: BLS, ASU</vt:lpstr>
      <vt:lpstr>Oregon Wage and Salary Employment  ( ,000-SAAR) Employment Department </vt:lpstr>
      <vt:lpstr>Portland Job Growth  Year to  September 2016  (2.7%)</vt:lpstr>
      <vt:lpstr>Gross Receipts Tax Measure 97</vt:lpstr>
      <vt:lpstr>PowerPoint Presentation</vt:lpstr>
      <vt:lpstr>2016-17 Themes-Questions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Scary Boom Times</dc:title>
  <dc:creator>Microsoft account</dc:creator>
  <cp:lastModifiedBy>Microsoft account</cp:lastModifiedBy>
  <cp:revision>9</cp:revision>
  <cp:lastPrinted>2016-10-30T18:15:17Z</cp:lastPrinted>
  <dcterms:created xsi:type="dcterms:W3CDTF">2016-10-29T15:52:27Z</dcterms:created>
  <dcterms:modified xsi:type="dcterms:W3CDTF">2016-10-30T18:16:23Z</dcterms:modified>
</cp:coreProperties>
</file>